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63"/>
  </p:notesMasterIdLst>
  <p:handoutMasterIdLst>
    <p:handoutMasterId r:id="rId64"/>
  </p:handoutMasterIdLst>
  <p:sldIdLst>
    <p:sldId id="323" r:id="rId3"/>
    <p:sldId id="322" r:id="rId4"/>
    <p:sldId id="256" r:id="rId5"/>
    <p:sldId id="261" r:id="rId6"/>
    <p:sldId id="262" r:id="rId7"/>
    <p:sldId id="270" r:id="rId8"/>
    <p:sldId id="271" r:id="rId9"/>
    <p:sldId id="273" r:id="rId10"/>
    <p:sldId id="272" r:id="rId11"/>
    <p:sldId id="274" r:id="rId12"/>
    <p:sldId id="291" r:id="rId13"/>
    <p:sldId id="263" r:id="rId14"/>
    <p:sldId id="264" r:id="rId15"/>
    <p:sldId id="265" r:id="rId16"/>
    <p:sldId id="284" r:id="rId17"/>
    <p:sldId id="287" r:id="rId18"/>
    <p:sldId id="295" r:id="rId19"/>
    <p:sldId id="286" r:id="rId20"/>
    <p:sldId id="288" r:id="rId21"/>
    <p:sldId id="290" r:id="rId22"/>
    <p:sldId id="289" r:id="rId23"/>
    <p:sldId id="266" r:id="rId24"/>
    <p:sldId id="267" r:id="rId25"/>
    <p:sldId id="301" r:id="rId26"/>
    <p:sldId id="300" r:id="rId27"/>
    <p:sldId id="299" r:id="rId28"/>
    <p:sldId id="298" r:id="rId29"/>
    <p:sldId id="297" r:id="rId30"/>
    <p:sldId id="296" r:id="rId31"/>
    <p:sldId id="302" r:id="rId32"/>
    <p:sldId id="275" r:id="rId33"/>
    <p:sldId id="276" r:id="rId34"/>
    <p:sldId id="277" r:id="rId35"/>
    <p:sldId id="278" r:id="rId36"/>
    <p:sldId id="280" r:id="rId37"/>
    <p:sldId id="282" r:id="rId38"/>
    <p:sldId id="281" r:id="rId39"/>
    <p:sldId id="279" r:id="rId40"/>
    <p:sldId id="283" r:id="rId41"/>
    <p:sldId id="303" r:id="rId42"/>
    <p:sldId id="311" r:id="rId43"/>
    <p:sldId id="305" r:id="rId44"/>
    <p:sldId id="306" r:id="rId45"/>
    <p:sldId id="307" r:id="rId46"/>
    <p:sldId id="308" r:id="rId47"/>
    <p:sldId id="309" r:id="rId48"/>
    <p:sldId id="310" r:id="rId49"/>
    <p:sldId id="304" r:id="rId50"/>
    <p:sldId id="312" r:id="rId51"/>
    <p:sldId id="318" r:id="rId52"/>
    <p:sldId id="320" r:id="rId53"/>
    <p:sldId id="319" r:id="rId54"/>
    <p:sldId id="314" r:id="rId55"/>
    <p:sldId id="313" r:id="rId56"/>
    <p:sldId id="315" r:id="rId57"/>
    <p:sldId id="316" r:id="rId58"/>
    <p:sldId id="317" r:id="rId59"/>
    <p:sldId id="321" r:id="rId60"/>
    <p:sldId id="257" r:id="rId61"/>
    <p:sldId id="269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990000"/>
    <a:srgbClr val="BF1003"/>
    <a:srgbClr val="FFBDBD"/>
    <a:srgbClr val="FF4F4F"/>
    <a:srgbClr val="003300"/>
    <a:srgbClr val="FEF4EC"/>
    <a:srgbClr val="FDEFE3"/>
    <a:srgbClr val="803D06"/>
    <a:srgbClr val="CC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85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3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7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71D5C-9856-44A1-9FFD-4F56B840E706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857D-09AB-4368-954C-D6DC34B96E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F4CB5-9068-435E-A614-1149DB5AF957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D7B9E-AE52-4DA1-A46E-01C73BAF65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Звёздочка – окончание мероприятия – переход на слайд с поздравлением.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КУТУЗОВ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этом разделе для </a:t>
            </a:r>
            <a:r>
              <a:rPr lang="ru-RU" dirty="0" err="1" smtClean="0"/>
              <a:t>визуализацтт</a:t>
            </a:r>
            <a:r>
              <a:rPr lang="ru-RU" dirty="0" smtClean="0"/>
              <a:t> правильных ответов использован метод «Анимированная </a:t>
            </a:r>
            <a:r>
              <a:rPr lang="ru-RU" dirty="0" err="1" smtClean="0"/>
              <a:t>сорбонка</a:t>
            </a:r>
            <a:r>
              <a:rPr lang="ru-RU" dirty="0" smtClean="0"/>
              <a:t>». Слова можно угадывать по буквам.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КАРАУЛ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МАКСИМ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ЭСКАДРА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РЕДУТ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ПАРАД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СТАВКА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ЛОЦМАН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ГАРНИЗОН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РОГАТИНА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РЕВОЛЬВЕР</a:t>
            </a:r>
          </a:p>
          <a:p>
            <a:r>
              <a:rPr lang="ru-RU" dirty="0" smtClean="0"/>
              <a:t>Для</a:t>
            </a:r>
            <a:r>
              <a:rPr lang="ru-RU" baseline="0" dirty="0" smtClean="0"/>
              <a:t> визуализации ответа необходимо нажать на ноту «РЕ»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БУЛЫЖНИК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Тульский - Токарев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САМОСТРЕЛ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СЕКИРА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«ОСА»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Лермонтов М.Ю. «Бородино»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Пушкин А.С. «Евгений Онегин»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Ермак - казачий атаман, который осваивал Сибирь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Денис Давыдов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Суворов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Константин Симонов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Твардовский А.Т. «Василий Тёркин»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Благинина Елена Александровна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ХХ лет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Рабоче-Крестьянской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Красной Армии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 ЛЮБОВЬ И ОТЕЧЕСТВО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СЛАВЫ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16.04.1934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ПОБЕДЫ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 взятие Японии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БРИКОЛЬ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Танк «Т-34»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КУРСК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54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ТОПОЛЬ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D7B9E-AE52-4DA1-A46E-01C73BAF659D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s03.infourok.ru/uploads/ex/05b9/00033a08-e613b6d2/img0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>
            <a:hlinkClick r:id="rId3" action="ppaction://hlinksldjump"/>
          </p:cNvPr>
          <p:cNvSpPr/>
          <p:nvPr userDrawn="1"/>
        </p:nvSpPr>
        <p:spPr>
          <a:xfrm>
            <a:off x="3923928" y="1556792"/>
            <a:ext cx="4608512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Викторина</a:t>
            </a:r>
          </a:p>
          <a:p>
            <a:pPr algn="ctr"/>
            <a:r>
              <a:rPr lang="ru-RU" sz="3200" b="1" cap="none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 старшеклассников</a:t>
            </a:r>
            <a:endParaRPr lang="ru-RU" sz="3200" b="1" cap="none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525344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Каратанова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Марина Николаевна. МКОУ СОШ №256 ГО ЗАТО г.Фокино, Приморский край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Каратанова</a:t>
            </a:r>
            <a:r>
              <a:rPr lang="ru-RU" b="1" dirty="0" smtClean="0"/>
              <a:t> Марина Николаевна. МКОУ СОШ №256 ГО ЗАТО г.Фокино, Приморский кр</a:t>
            </a:r>
            <a:r>
              <a:rPr lang="ru-RU" dirty="0" smtClean="0"/>
              <a:t>ай</a:t>
            </a:r>
            <a:endParaRPr lang="ru-RU" dirty="0"/>
          </a:p>
        </p:txBody>
      </p:sp>
      <p:pic>
        <p:nvPicPr>
          <p:cNvPr id="12294" name="Picture 6" descr="http://s49.radikal.ru/i123/1102/98/b40c5701d768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365" y="0"/>
            <a:ext cx="913363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laycast.ru/uploads/2016/02/23/1746614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"/>
            <a:ext cx="5724128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laycast.ru/uploads/2016/02/23/1746614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"/>
            <a:ext cx="5724128" cy="6858001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 userDrawn="1"/>
        </p:nvSpPr>
        <p:spPr>
          <a:xfrm>
            <a:off x="179512" y="188640"/>
            <a:ext cx="8784976" cy="6480720"/>
          </a:xfrm>
          <a:prstGeom prst="roundRect">
            <a:avLst>
              <a:gd name="adj" fmla="val 11524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s://killtime.su/wp-content/uploads/2017/10/image.jpg"/>
          <p:cNvPicPr>
            <a:picLocks noChangeAspect="1" noChangeArrowheads="1"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-1173"/>
          <a:stretch>
            <a:fillRect/>
          </a:stretch>
        </p:blipFill>
        <p:spPr bwMode="auto">
          <a:xfrm>
            <a:off x="0" y="1412776"/>
            <a:ext cx="4045570" cy="54452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 userDrawn="1"/>
        </p:nvSpPr>
        <p:spPr>
          <a:xfrm>
            <a:off x="251520" y="188640"/>
            <a:ext cx="8640960" cy="6552728"/>
          </a:xfrm>
          <a:prstGeom prst="roundRect">
            <a:avLst>
              <a:gd name="adj" fmla="val 11817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2fons.ru/pic/201406/2560x1600/2fons.ru-18031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0"/>
            <a:ext cx="9144001" cy="6876972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 userDrawn="1"/>
        </p:nvSpPr>
        <p:spPr>
          <a:xfrm>
            <a:off x="251520" y="3573016"/>
            <a:ext cx="8640960" cy="3168352"/>
          </a:xfrm>
          <a:prstGeom prst="roundRec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pic>
        <p:nvPicPr>
          <p:cNvPr id="12" name="Picture 8" descr="http://dkcoin8.com/images/evolution-cartoon-clipart-6.jpg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3573016"/>
            <a:ext cx="8665648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2fons.ru/pic/201406/2560x1600/2fons.ru-18031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0"/>
            <a:ext cx="9144001" cy="6876972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 userDrawn="1"/>
        </p:nvSpPr>
        <p:spPr>
          <a:xfrm>
            <a:off x="251520" y="188640"/>
            <a:ext cx="8640960" cy="6552728"/>
          </a:xfrm>
          <a:prstGeom prst="roundRect">
            <a:avLst>
              <a:gd name="adj" fmla="val 11817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jemome.com/cdn/2010/08/blank-story-book-cover-page_1065457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1030" name="Picture 6" descr="http://www.tema19.ru/upload/iblock/433/433378971cf0ea7abda078261becf9d7.jpeg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7" y="332656"/>
            <a:ext cx="3891632" cy="273630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 userDrawn="1"/>
        </p:nvSpPr>
        <p:spPr>
          <a:xfrm>
            <a:off x="8028384" y="332656"/>
            <a:ext cx="864096" cy="648072"/>
          </a:xfrm>
          <a:prstGeom prst="rect">
            <a:avLst/>
          </a:prstGeom>
          <a:solidFill>
            <a:srgbClr val="FAE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4" name="Picture 10" descr="https://st2.depositphotos.com/2885805/5617/v/950/depositphotos_56172085-stock-illustration-paper-scroll-feather-and-books.jpg"/>
          <p:cNvPicPr>
            <a:picLocks noChangeAspect="1" noChangeArrowheads="1"/>
          </p:cNvPicPr>
          <p:nvPr userDrawn="1"/>
        </p:nvPicPr>
        <p:blipFill>
          <a:blip r:embed="rId4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4293096"/>
            <a:ext cx="2376264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jemome.com/cdn/2010/08/blank-story-book-cover-page_1065457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1030" name="Picture 6" descr="http://www.tema19.ru/upload/iblock/433/433378971cf0ea7abda078261becf9d7.jpeg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7" y="332656"/>
            <a:ext cx="3891632" cy="273630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 userDrawn="1"/>
        </p:nvSpPr>
        <p:spPr>
          <a:xfrm>
            <a:off x="8028384" y="332656"/>
            <a:ext cx="864096" cy="648072"/>
          </a:xfrm>
          <a:prstGeom prst="rect">
            <a:avLst/>
          </a:prstGeom>
          <a:solidFill>
            <a:srgbClr val="FAE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4" name="Picture 10" descr="https://st2.depositphotos.com/2885805/5617/v/950/depositphotos_56172085-stock-illustration-paper-scroll-feather-and-books.jpg"/>
          <p:cNvPicPr>
            <a:picLocks noChangeAspect="1" noChangeArrowheads="1"/>
          </p:cNvPicPr>
          <p:nvPr userDrawn="1"/>
        </p:nvPicPr>
        <p:blipFill>
          <a:blip r:embed="rId4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4293096"/>
            <a:ext cx="2376264" cy="2376264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 userDrawn="1"/>
        </p:nvSpPr>
        <p:spPr>
          <a:xfrm>
            <a:off x="251520" y="188640"/>
            <a:ext cx="8640960" cy="6552728"/>
          </a:xfrm>
          <a:prstGeom prst="roundRect">
            <a:avLst>
              <a:gd name="adj" fmla="val 11817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Только заголовок">
    <p:bg>
      <p:bgPr>
        <a:solidFill>
          <a:srgbClr val="FE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0" name="Picture 6" descr="http://plankimaster.ru/images/dizain/2.jpg"/>
          <p:cNvPicPr>
            <a:picLocks noChangeAspect="1" noChangeArrowheads="1"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0"/>
            <a:ext cx="6930720" cy="4725143"/>
          </a:xfrm>
          <a:prstGeom prst="rect">
            <a:avLst/>
          </a:prstGeom>
          <a:noFill/>
        </p:spPr>
      </p:pic>
      <p:pic>
        <p:nvPicPr>
          <p:cNvPr id="67592" name="Picture 8" descr="http://nachalo4ka.ru/wp-content/uploads/2014/10/zolotaya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1250533" y="-1026396"/>
            <a:ext cx="6642936" cy="892899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Только заголовок">
    <p:bg>
      <p:bgPr>
        <a:solidFill>
          <a:srgbClr val="FE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0" name="Picture 6" descr="http://plankimaster.ru/images/dizain/2.jpg"/>
          <p:cNvPicPr>
            <a:picLocks noChangeAspect="1" noChangeArrowheads="1"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0"/>
            <a:ext cx="6930720" cy="4725143"/>
          </a:xfrm>
          <a:prstGeom prst="rect">
            <a:avLst/>
          </a:prstGeom>
          <a:noFill/>
        </p:spPr>
      </p:pic>
      <p:pic>
        <p:nvPicPr>
          <p:cNvPr id="67592" name="Picture 8" descr="http://nachalo4ka.ru/wp-content/uploads/2014/10/zolotaya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1250533" y="-1026396"/>
            <a:ext cx="6642936" cy="8928993"/>
          </a:xfrm>
          <a:prstGeom prst="rect">
            <a:avLst/>
          </a:prstGeom>
          <a:solidFill>
            <a:srgbClr val="FEF4EC">
              <a:alpha val="83000"/>
            </a:srgbClr>
          </a:solid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Только заголовок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Каратанова</a:t>
            </a:r>
            <a:r>
              <a:rPr lang="ru-RU" b="1" dirty="0" smtClean="0"/>
              <a:t> Марина Николаевна. МКОУ СОШ №256 ГО ЗАТО г.Фокино, Приморский кр</a:t>
            </a:r>
            <a:r>
              <a:rPr lang="ru-RU" dirty="0" smtClean="0"/>
              <a:t>ай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pic>
        <p:nvPicPr>
          <p:cNvPr id="95234" name="Picture 2" descr="http://www.otlidea.ru/upload/medialibrary/edd/edde1a5bd669970c1e1b8d028a557bc0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916832"/>
            <a:ext cx="9155756" cy="4941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Только заголовок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ttp://www.otlidea.ru/upload/medialibrary/edd/edde1a5bd669970c1e1b8d028a557bc0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916832"/>
            <a:ext cx="9144000" cy="4941169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 userDrawn="1"/>
        </p:nvSpPr>
        <p:spPr>
          <a:xfrm>
            <a:off x="251520" y="188640"/>
            <a:ext cx="8640960" cy="6552728"/>
          </a:xfrm>
          <a:prstGeom prst="roundRect">
            <a:avLst>
              <a:gd name="adj" fmla="val 11817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7C58B-AA6B-4EF0-A7AE-5AD079EF5046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8A8A1-828F-4E40-9426-4CB003CB54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49" r:id="rId2"/>
    <p:sldLayoutId id="2147483676" r:id="rId3"/>
    <p:sldLayoutId id="2147483661" r:id="rId4"/>
    <p:sldLayoutId id="2147483650" r:id="rId5"/>
    <p:sldLayoutId id="2147483681" r:id="rId6"/>
    <p:sldLayoutId id="2147483677" r:id="rId7"/>
    <p:sldLayoutId id="2147483678" r:id="rId8"/>
    <p:sldLayoutId id="2147483679" r:id="rId9"/>
    <p:sldLayoutId id="2147483680" r:id="rId10"/>
    <p:sldLayoutId id="2147483670" r:id="rId11"/>
    <p:sldLayoutId id="2147483684" r:id="rId12"/>
    <p:sldLayoutId id="2147483685" r:id="rId13"/>
    <p:sldLayoutId id="2147483686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7C58B-AA6B-4EF0-A7AE-5AD079EF5046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8A8A1-828F-4E40-9426-4CB003CB54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slide" Target="slide4.xml"/><Relationship Id="rId7" Type="http://schemas.openxmlformats.org/officeDocument/2006/relationships/slide" Target="slide4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13.xml"/><Relationship Id="rId4" Type="http://schemas.openxmlformats.org/officeDocument/2006/relationships/slide" Target="slide31.xml"/><Relationship Id="rId9" Type="http://schemas.openxmlformats.org/officeDocument/2006/relationships/slide" Target="slide5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6.xml"/><Relationship Id="rId7" Type="http://schemas.openxmlformats.org/officeDocument/2006/relationships/slide" Target="slide10.xml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10" Type="http://schemas.openxmlformats.org/officeDocument/2006/relationships/slide" Target="slide3.xml"/><Relationship Id="rId4" Type="http://schemas.openxmlformats.org/officeDocument/2006/relationships/slide" Target="slide7.xml"/><Relationship Id="rId9" Type="http://schemas.openxmlformats.org/officeDocument/2006/relationships/slide" Target="slide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" Target="slide4.xml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image" Target="../media/image39.png"/><Relationship Id="rId7" Type="http://schemas.openxmlformats.org/officeDocument/2006/relationships/slide" Target="slide1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8.xml"/><Relationship Id="rId11" Type="http://schemas.openxmlformats.org/officeDocument/2006/relationships/slide" Target="slide3.xml"/><Relationship Id="rId5" Type="http://schemas.openxmlformats.org/officeDocument/2006/relationships/slide" Target="slide17.xml"/><Relationship Id="rId10" Type="http://schemas.openxmlformats.org/officeDocument/2006/relationships/slide" Target="slide16.xml"/><Relationship Id="rId4" Type="http://schemas.openxmlformats.org/officeDocument/2006/relationships/slide" Target="slide15.xml"/><Relationship Id="rId9" Type="http://schemas.openxmlformats.org/officeDocument/2006/relationships/slide" Target="slide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jpeg"/><Relationship Id="rId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slide" Target="slide13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slide" Target="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slide" Target="sl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3.xml"/><Relationship Id="rId5" Type="http://schemas.openxmlformats.org/officeDocument/2006/relationships/image" Target="../media/image39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slide" Target="slide13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23.xml"/><Relationship Id="rId7" Type="http://schemas.openxmlformats.org/officeDocument/2006/relationships/slide" Target="slide27.xm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6.xml"/><Relationship Id="rId11" Type="http://schemas.openxmlformats.org/officeDocument/2006/relationships/slide" Target="slide3.xml"/><Relationship Id="rId5" Type="http://schemas.openxmlformats.org/officeDocument/2006/relationships/slide" Target="slide25.xml"/><Relationship Id="rId10" Type="http://schemas.openxmlformats.org/officeDocument/2006/relationships/slide" Target="slide30.xml"/><Relationship Id="rId4" Type="http://schemas.openxmlformats.org/officeDocument/2006/relationships/slide" Target="slide24.xml"/><Relationship Id="rId9" Type="http://schemas.openxmlformats.org/officeDocument/2006/relationships/slide" Target="slide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3.jpeg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jpeg"/><Relationship Id="rId5" Type="http://schemas.openxmlformats.org/officeDocument/2006/relationships/image" Target="../media/image56.gif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2.jpeg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6.jpeg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3" Type="http://schemas.openxmlformats.org/officeDocument/2006/relationships/slide" Target="slide33.xml"/><Relationship Id="rId7" Type="http://schemas.openxmlformats.org/officeDocument/2006/relationships/slide" Target="slide37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36.xml"/><Relationship Id="rId11" Type="http://schemas.openxmlformats.org/officeDocument/2006/relationships/slide" Target="slide3.xml"/><Relationship Id="rId5" Type="http://schemas.openxmlformats.org/officeDocument/2006/relationships/slide" Target="slide35.xml"/><Relationship Id="rId10" Type="http://schemas.openxmlformats.org/officeDocument/2006/relationships/image" Target="../media/image67.png"/><Relationship Id="rId4" Type="http://schemas.openxmlformats.org/officeDocument/2006/relationships/slide" Target="slide34.xml"/><Relationship Id="rId9" Type="http://schemas.openxmlformats.org/officeDocument/2006/relationships/slide" Target="slide3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9.jpeg"/><Relationship Id="rId4" Type="http://schemas.openxmlformats.org/officeDocument/2006/relationships/slide" Target="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5.jpeg"/><Relationship Id="rId4" Type="http://schemas.openxmlformats.org/officeDocument/2006/relationships/slide" Target="slide3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slide" Target="slide31.xm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0.png"/><Relationship Id="rId4" Type="http://schemas.openxmlformats.org/officeDocument/2006/relationships/slide" Target="slide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slide" Target="slide3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3" Type="http://schemas.openxmlformats.org/officeDocument/2006/relationships/slide" Target="slide42.xml"/><Relationship Id="rId7" Type="http://schemas.openxmlformats.org/officeDocument/2006/relationships/slide" Target="slide46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45.xml"/><Relationship Id="rId5" Type="http://schemas.openxmlformats.org/officeDocument/2006/relationships/slide" Target="slide44.xml"/><Relationship Id="rId10" Type="http://schemas.openxmlformats.org/officeDocument/2006/relationships/slide" Target="slide3.xml"/><Relationship Id="rId4" Type="http://schemas.openxmlformats.org/officeDocument/2006/relationships/slide" Target="slide43.xml"/><Relationship Id="rId9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slide" Target="slide4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7" Type="http://schemas.openxmlformats.org/officeDocument/2006/relationships/image" Target="../media/image10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3" Type="http://schemas.openxmlformats.org/officeDocument/2006/relationships/slide" Target="slide51.xml"/><Relationship Id="rId7" Type="http://schemas.openxmlformats.org/officeDocument/2006/relationships/slide" Target="slide55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54.xml"/><Relationship Id="rId5" Type="http://schemas.openxmlformats.org/officeDocument/2006/relationships/slide" Target="slide53.xml"/><Relationship Id="rId10" Type="http://schemas.openxmlformats.org/officeDocument/2006/relationships/slide" Target="slide3.xml"/><Relationship Id="rId4" Type="http://schemas.openxmlformats.org/officeDocument/2006/relationships/slide" Target="slide52.xml"/><Relationship Id="rId9" Type="http://schemas.openxmlformats.org/officeDocument/2006/relationships/slide" Target="slide5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7" Type="http://schemas.openxmlformats.org/officeDocument/2006/relationships/image" Target="../media/image11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slide" Target="slide49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slide" Target="slide49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4" Type="http://schemas.openxmlformats.org/officeDocument/2006/relationships/slide" Target="slide4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slide" Target="slide49.xml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115.jpeg"/><Relationship Id="rId7" Type="http://schemas.openxmlformats.org/officeDocument/2006/relationships/image" Target="../media/image11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7.jpeg"/><Relationship Id="rId5" Type="http://schemas.openxmlformats.org/officeDocument/2006/relationships/image" Target="../media/image116.png"/><Relationship Id="rId4" Type="http://schemas.openxmlformats.org/officeDocument/2006/relationships/slide" Target="slide4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slide" Target="slide4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hyperlink" Target="https://novostipmr.com/sites/default/files/styles/main/public/field/image/201509/kulikovo.jpg" TargetMode="External"/><Relationship Id="rId18" Type="http://schemas.openxmlformats.org/officeDocument/2006/relationships/hyperlink" Target="http://qulady.ru/images/qulady/2017/10/434f572c20fa286055d12b9cfd6369c2_xl-700x427.jpg" TargetMode="External"/><Relationship Id="rId26" Type="http://schemas.openxmlformats.org/officeDocument/2006/relationships/hyperlink" Target="https://etosibir.ru/wp-content/uploads/2013/11/pokorenie_sibiri_ermakom.jpg" TargetMode="External"/><Relationship Id="rId39" Type="http://schemas.openxmlformats.org/officeDocument/2006/relationships/hyperlink" Target="http://gestaltfoundation.gr/media/k2/categories/98.jpg" TargetMode="External"/><Relationship Id="rId3" Type="http://schemas.openxmlformats.org/officeDocument/2006/relationships/hyperlink" Target="http://www.playcast.ru/uploads/2016/02/23/17466140.png" TargetMode="External"/><Relationship Id="rId21" Type="http://schemas.openxmlformats.org/officeDocument/2006/relationships/hyperlink" Target="http://www.jemome.com/cdn/2010/08/blank-story-book-cover-page_1065457.JPG" TargetMode="External"/><Relationship Id="rId34" Type="http://schemas.openxmlformats.org/officeDocument/2006/relationships/hyperlink" Target="http://mtdata.ru/u23/photoF47C/20172953962-0/original.jpg" TargetMode="External"/><Relationship Id="rId42" Type="http://schemas.openxmlformats.org/officeDocument/2006/relationships/hyperlink" Target="http://twofb.ru/misc/i/gallery/28189/823980.jpg" TargetMode="External"/><Relationship Id="rId47" Type="http://schemas.openxmlformats.org/officeDocument/2006/relationships/hyperlink" Target="http://cdn.fishki.net/upload/post/201512/21/1785433/01158_r.jpg" TargetMode="External"/><Relationship Id="rId50" Type="http://schemas.openxmlformats.org/officeDocument/2006/relationships/hyperlink" Target="https://ds03.infourok.ru/uploads/ex/12e9/0001e7a8-d4bb58c4/hello_html_m16849f9a.png" TargetMode="External"/><Relationship Id="rId7" Type="http://schemas.openxmlformats.org/officeDocument/2006/relationships/hyperlink" Target="http://info-4all.ru/images/8a375921f93cd372d220490fa04fa044.jpg" TargetMode="External"/><Relationship Id="rId12" Type="http://schemas.openxmlformats.org/officeDocument/2006/relationships/hyperlink" Target="https://fs00.infourok.ru/images/doc/277/282917/img23.jpg" TargetMode="External"/><Relationship Id="rId17" Type="http://schemas.openxmlformats.org/officeDocument/2006/relationships/hyperlink" Target="http://duzenko.&#1089;&#1090;&#1072;&#1088;&#1099;&#1077;&#1083;&#1077;&#1079;&#1099;.&#1088;&#1092;/wp-content/uploads/2016/02/nevsk2.jpg" TargetMode="External"/><Relationship Id="rId25" Type="http://schemas.openxmlformats.org/officeDocument/2006/relationships/hyperlink" Target="https://www.syl.ru/misc/i/ai/286182/1563147.jpg" TargetMode="External"/><Relationship Id="rId33" Type="http://schemas.openxmlformats.org/officeDocument/2006/relationships/hyperlink" Target="https://www.colourbox.com/preview/3960231-soldier.jpg" TargetMode="External"/><Relationship Id="rId38" Type="http://schemas.openxmlformats.org/officeDocument/2006/relationships/hyperlink" Target="http://www.playcast.ru/uploads/2014/10/14/10211704.jpg" TargetMode="External"/><Relationship Id="rId46" Type="http://schemas.openxmlformats.org/officeDocument/2006/relationships/hyperlink" Target="http://cdn.e96.ru/assets/images/catalog/kids/igrushechnoe_oruzhie/464782/464782_1108552.jpg" TargetMode="External"/><Relationship Id="rId2" Type="http://schemas.openxmlformats.org/officeDocument/2006/relationships/hyperlink" Target="http://s49.radikal.ru/i123/1102/98/b40c5701d768.png" TargetMode="External"/><Relationship Id="rId16" Type="http://schemas.openxmlformats.org/officeDocument/2006/relationships/hyperlink" Target="http://wiki.iteach.ru/images/thumb/3/32/%D0%9A%D0%BD%D1%8F%D0%B7%D1%8C_%D0%94%D0%BC%D0%B8%D1%82%D1%80%D0%B8%D0%B9_%D0%94%D0%BE%D0%BD%D1%81%D0%BA%D0%BE%D0%B9.PNG/490px-%D0%9A%D0%BD%D1%8F%D0%B7%D1%8C_%D0%94%D0%BC%D0%B8%D1%82%D1%80%D0%B8%D0%B9_%D0%94%D0%BE%D0" TargetMode="External"/><Relationship Id="rId20" Type="http://schemas.openxmlformats.org/officeDocument/2006/relationships/hyperlink" Target="http://ekstrasensi.net/wp-content/uploads/2015/11/petr_i.jpg" TargetMode="External"/><Relationship Id="rId29" Type="http://schemas.openxmlformats.org/officeDocument/2006/relationships/hyperlink" Target="https://www.bookvoed.ru/files/5132/98/1.png" TargetMode="External"/><Relationship Id="rId41" Type="http://schemas.openxmlformats.org/officeDocument/2006/relationships/hyperlink" Target="https://ic.pics.livejournal.com/manzal/31124806/174989/174989_original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vectorportal.com/img_novi/hand-grenade(1).jpg" TargetMode="External"/><Relationship Id="rId11" Type="http://schemas.openxmlformats.org/officeDocument/2006/relationships/hyperlink" Target="http://www.neprostoy.com.opt-images.1c-bitrix-cdn.ru/upload/iblock/dc6/dc69d9fb510d0360774beee9878be395.jpg?1487994103133620" TargetMode="External"/><Relationship Id="rId24" Type="http://schemas.openxmlformats.org/officeDocument/2006/relationships/hyperlink" Target="https://odighitria.ru/images/1812_Patriotic_war/1812_Patriotic_war.jpg" TargetMode="External"/><Relationship Id="rId32" Type="http://schemas.openxmlformats.org/officeDocument/2006/relationships/hyperlink" Target="http://laoblogger.com/images/repec-clipart-1.jpg" TargetMode="External"/><Relationship Id="rId37" Type="http://schemas.openxmlformats.org/officeDocument/2006/relationships/hyperlink" Target="http://forumimage.ru/uploads/20100725/128006406632008514.jpg" TargetMode="External"/><Relationship Id="rId40" Type="http://schemas.openxmlformats.org/officeDocument/2006/relationships/hyperlink" Target="http://passion-don.org/trading/images/maphazar.jpg" TargetMode="External"/><Relationship Id="rId45" Type="http://schemas.openxmlformats.org/officeDocument/2006/relationships/hyperlink" Target="http://russkijjazikmtn.ucoz.com/_nw/1/15229138.jpg" TargetMode="External"/><Relationship Id="rId5" Type="http://schemas.openxmlformats.org/officeDocument/2006/relationships/hyperlink" Target="http://dkcoin8.com/images/evolution-cartoon-clipart-6.jpg" TargetMode="External"/><Relationship Id="rId15" Type="http://schemas.openxmlformats.org/officeDocument/2006/relationships/hyperlink" Target="http://alexbronsky.ru/wp-content/uploads/2013/10/5_Drujina.jpg" TargetMode="External"/><Relationship Id="rId23" Type="http://schemas.openxmlformats.org/officeDocument/2006/relationships/hyperlink" Target="http://art-notes.ru/wp-content/uploads/2016/07/lermontov.jpg" TargetMode="External"/><Relationship Id="rId28" Type="http://schemas.openxmlformats.org/officeDocument/2006/relationships/hyperlink" Target="https://ptzgovorit.ru/sites/default/files/styles/700x400/public/original_nodes/37692573.jpg?itok=JolhW0-Z" TargetMode="External"/><Relationship Id="rId36" Type="http://schemas.openxmlformats.org/officeDocument/2006/relationships/hyperlink" Target="http://i2.smotra.ru/data/img/galleries/73869/132914/sm_img-1242703.png" TargetMode="External"/><Relationship Id="rId49" Type="http://schemas.openxmlformats.org/officeDocument/2006/relationships/hyperlink" Target="http://plankimaster.ru/images/dizain/2.jpg" TargetMode="External"/><Relationship Id="rId10" Type="http://schemas.openxmlformats.org/officeDocument/2006/relationships/hyperlink" Target="https://www.syl.ru/misc/i/ai/183186/744950.jpg" TargetMode="External"/><Relationship Id="rId19" Type="http://schemas.openxmlformats.org/officeDocument/2006/relationships/hyperlink" Target="https://img2.voenpro.ru/images/andreevskij-flag-na-setke-11.jpg" TargetMode="External"/><Relationship Id="rId31" Type="http://schemas.openxmlformats.org/officeDocument/2006/relationships/hyperlink" Target="http://www.tagmuscol.ru/_nw/1/61397175.jpg" TargetMode="External"/><Relationship Id="rId44" Type="http://schemas.openxmlformats.org/officeDocument/2006/relationships/hyperlink" Target="http://old.1812panorama.ru/lemus/img/kup4-5b.jpg" TargetMode="External"/><Relationship Id="rId4" Type="http://schemas.openxmlformats.org/officeDocument/2006/relationships/hyperlink" Target="https://killtime.su/wp-content/uploads/2017/10/image.jpg" TargetMode="External"/><Relationship Id="rId9" Type="http://schemas.openxmlformats.org/officeDocument/2006/relationships/hyperlink" Target="http://900igr.net/up/datai/140447/0007-003-.png" TargetMode="External"/><Relationship Id="rId14" Type="http://schemas.openxmlformats.org/officeDocument/2006/relationships/hyperlink" Target="https://ds04.infourok.ru/uploads/ex/0a92/0002dd39-bb1ef217/img10.jpg" TargetMode="External"/><Relationship Id="rId22" Type="http://schemas.openxmlformats.org/officeDocument/2006/relationships/hyperlink" Target="http://war1812y.narod.ru/style/brdn017.jpg" TargetMode="External"/><Relationship Id="rId27" Type="http://schemas.openxmlformats.org/officeDocument/2006/relationships/hyperlink" Target="https://fs01.infourok.ru/images/doc/37/47248/310/img9.jpg" TargetMode="External"/><Relationship Id="rId30" Type="http://schemas.openxmlformats.org/officeDocument/2006/relationships/hyperlink" Target="https://i.mycdn.me/image?id=858909888587&amp;t=35&amp;plc=WEB&amp;tkn=*09tHJAII2qPmIKR7AQXidNjhMMw" TargetMode="External"/><Relationship Id="rId35" Type="http://schemas.openxmlformats.org/officeDocument/2006/relationships/hyperlink" Target="http://info-4all.ru/images/652c38a8ad5047a8ece17f66e57e0a14.jpg" TargetMode="External"/><Relationship Id="rId43" Type="http://schemas.openxmlformats.org/officeDocument/2006/relationships/hyperlink" Target="https://ds04.infourok.ru/uploads/ex/12cf/000e3016-527d6c98/img69.jpg" TargetMode="External"/><Relationship Id="rId48" Type="http://schemas.openxmlformats.org/officeDocument/2006/relationships/hyperlink" Target="https://moe.shikimori.org/system/user_images/original/5242/395227.jpg" TargetMode="External"/><Relationship Id="rId8" Type="http://schemas.openxmlformats.org/officeDocument/2006/relationships/hyperlink" Target="https://photopodium.com/webroot/content/ntf/12208.jpg" TargetMode="Externa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s://otvet.imgsmail.ru/download/58fd465bf8b64db288b91ef414ad04d4_i-5984.jpg" TargetMode="External"/><Relationship Id="rId13" Type="http://schemas.openxmlformats.org/officeDocument/2006/relationships/hyperlink" Target="https://newsland.com/static/u/content_image_from_text/23022017/5699396-1571228.jpg" TargetMode="External"/><Relationship Id="rId18" Type="http://schemas.openxmlformats.org/officeDocument/2006/relationships/hyperlink" Target="https://upload.wikimedia.org/wikipedia/ru/thumb/4/45/Holders_of_the_Order_of_Saint_Georg_Crosses_(Russia).jpg/480px-Holders_of_the_Order_of_Saint_Georg_Crosses_(Russia).jpg" TargetMode="External"/><Relationship Id="rId26" Type="http://schemas.openxmlformats.org/officeDocument/2006/relationships/hyperlink" Target="https://ds03.infourok.ru/uploads/ex/05b9/00033a08-e613b6d2/img0.jpg" TargetMode="External"/><Relationship Id="rId3" Type="http://schemas.openxmlformats.org/officeDocument/2006/relationships/hyperlink" Target="http://&#1093;&#1080;&#1097;&#1085;&#1080;&#1082;.&#1088;&#1092;/upload/iblock/63e/63e001b7cf1e11b699b917744e42cb84.jpg" TargetMode="External"/><Relationship Id="rId21" Type="http://schemas.openxmlformats.org/officeDocument/2006/relationships/hyperlink" Target="http://www.svarga.tv/sites/default/files/images/vesti/45-1.jpg" TargetMode="External"/><Relationship Id="rId7" Type="http://schemas.openxmlformats.org/officeDocument/2006/relationships/hyperlink" Target="http://www.bibliotekar.ru/4-1-78-ordena-velikoy-otechestvennoy-voyny/3.files/image001.jpg" TargetMode="External"/><Relationship Id="rId12" Type="http://schemas.openxmlformats.org/officeDocument/2006/relationships/hyperlink" Target="https://vos-kadet.edumsko.ru/uploads/2000/1787/section/211518/011_rkka1918.jpg" TargetMode="External"/><Relationship Id="rId17" Type="http://schemas.openxmlformats.org/officeDocument/2006/relationships/hyperlink" Target="http://falar-shop.ru/images/product/l/22e95ec.jpg" TargetMode="External"/><Relationship Id="rId25" Type="http://schemas.openxmlformats.org/officeDocument/2006/relationships/hyperlink" Target="https://commons.wikimedia.org/wiki/File:Battle_of_Lake_Khasan-Red_Army_soldiers_setting_the_flag_on_the_Zaozernaya_Hill.jpg?uselang=ru" TargetMode="External"/><Relationship Id="rId2" Type="http://schemas.openxmlformats.org/officeDocument/2006/relationships/hyperlink" Target="http://ohotnik-kolomna.ru/oruzie/product_travm/img/m09_2.jpg" TargetMode="External"/><Relationship Id="rId16" Type="http://schemas.openxmlformats.org/officeDocument/2006/relationships/hyperlink" Target="http://images.vfl.ru/ii/1432074810/41781908/8787101.jpg" TargetMode="External"/><Relationship Id="rId20" Type="http://schemas.openxmlformats.org/officeDocument/2006/relationships/hyperlink" Target="https://tehnowar.ru/uploads/posts/2016-04/1459889015_d182d0bed0bfd0bed0bbd18c-d0bc-d0bad0bed0bcd0bfd0bbd0b5d0bad181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st-gdefon.gallery.world/wallpapers_original/530954_gallery.world.jpg?9b30f88865a6ee068aa988b568d8492f" TargetMode="External"/><Relationship Id="rId11" Type="http://schemas.openxmlformats.org/officeDocument/2006/relationships/hyperlink" Target="http://good.photolandiya.ru/img-q5y5x5n4g4041456w4t4q2u506z5s2p4u4/projects/k-70-letiyu-velikoy-pobedy/zvezda-geroya-3.jpg" TargetMode="External"/><Relationship Id="rId24" Type="http://schemas.openxmlformats.org/officeDocument/2006/relationships/hyperlink" Target="https://tanksdb.ru/article/tanki_velikoj_otechestvennoj_vojny/" TargetMode="External"/><Relationship Id="rId5" Type="http://schemas.openxmlformats.org/officeDocument/2006/relationships/hyperlink" Target="http://www.otlidea.ru/upload/medialibrary/edd/edde1a5bd669970c1e1b8d028a557bc0.jpg" TargetMode="External"/><Relationship Id="rId15" Type="http://schemas.openxmlformats.org/officeDocument/2006/relationships/hyperlink" Target="https://pbs.twimg.com/media/Cv2_6msWcAA_Lbh.jpg" TargetMode="External"/><Relationship Id="rId23" Type="http://schemas.openxmlformats.org/officeDocument/2006/relationships/hyperlink" Target="http://rusplane.ru/wp-content/uploads/2013/04/il4_8_rusplane.ru_.jpg" TargetMode="External"/><Relationship Id="rId10" Type="http://schemas.openxmlformats.org/officeDocument/2006/relationships/hyperlink" Target="https://www.kpu.ua/uploads/2016/10/81042065_02_ordena_bogdana_hmelnickogo.jpg" TargetMode="External"/><Relationship Id="rId19" Type="http://schemas.openxmlformats.org/officeDocument/2006/relationships/hyperlink" Target="http://www.shipspotting.com/photos/big/6/8/5/1807586.jpg" TargetMode="External"/><Relationship Id="rId4" Type="http://schemas.openxmlformats.org/officeDocument/2006/relationships/hyperlink" Target="http://superarbalet.ru/wp-content/uploads/db.img/catalog/preview/mk-150a1.jpg" TargetMode="External"/><Relationship Id="rId9" Type="http://schemas.openxmlformats.org/officeDocument/2006/relationships/hyperlink" Target="http://stalingrad.vpravda.ru/sites/default/files/content/images/2017-07-28-14-17-54-0_89356500.jpeg" TargetMode="External"/><Relationship Id="rId14" Type="http://schemas.openxmlformats.org/officeDocument/2006/relationships/hyperlink" Target="https://fishki.net/2219833-tank-t-34-85-na-risunkah.html" TargetMode="External"/><Relationship Id="rId22" Type="http://schemas.openxmlformats.org/officeDocument/2006/relationships/hyperlink" Target="http://hobbyzone.com.ua/images/products/umnaia_bumaga/ub33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642918"/>
            <a:ext cx="6115064" cy="528641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ВИКТОРИНА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КО ДНЮ ЗАШИТНИКА ОТЕЧЕСТВА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     </a:t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  </a:t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  </a:t>
            </a:r>
            <a:r>
              <a:rPr lang="ru-RU" sz="1200" dirty="0" smtClean="0">
                <a:solidFill>
                  <a:srgbClr val="FF0000"/>
                </a:solidFill>
              </a:rPr>
              <a:t>Подготовила и провела: учитель химии и биологии Ударного УКП при ФКУ ИК-10</a:t>
            </a:r>
            <a:br>
              <a:rPr lang="ru-RU" sz="1200" dirty="0" smtClean="0">
                <a:solidFill>
                  <a:srgbClr val="FF0000"/>
                </a:solidFill>
              </a:rPr>
            </a:br>
            <a:r>
              <a:rPr lang="ru-RU" sz="1200" dirty="0" smtClean="0">
                <a:solidFill>
                  <a:srgbClr val="FF0000"/>
                </a:solidFill>
              </a:rPr>
              <a:t>УФСИН России по Республике Мордовия</a:t>
            </a:r>
            <a:br>
              <a:rPr lang="ru-RU" sz="1200" dirty="0" smtClean="0">
                <a:solidFill>
                  <a:srgbClr val="FF0000"/>
                </a:solidFill>
              </a:rPr>
            </a:br>
            <a:r>
              <a:rPr lang="ru-RU" sz="1200" dirty="0" smtClean="0">
                <a:solidFill>
                  <a:srgbClr val="FF0000"/>
                </a:solidFill>
              </a:rPr>
              <a:t>Маскаева Раиса Петровна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ds03.infourok.ru/uploads/ex/05b9/00033a08-e613b6d2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4860032" y="548680"/>
            <a:ext cx="352839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</a:t>
            </a:r>
            <a:endParaRPr lang="ru-RU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>
            <a:hlinkClick r:id="rId4" action="ppaction://hlinksldjump"/>
          </p:cNvPr>
          <p:cNvSpPr/>
          <p:nvPr/>
        </p:nvSpPr>
        <p:spPr>
          <a:xfrm>
            <a:off x="4860032" y="1268760"/>
            <a:ext cx="352839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Литература</a:t>
            </a:r>
            <a:endParaRPr lang="ru-RU" sz="3200" b="1" cap="none" spc="50" dirty="0">
              <a:ln w="11430"/>
              <a:solidFill>
                <a:srgbClr val="99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>
            <a:hlinkClick r:id="rId5" action="ppaction://hlinksldjump"/>
          </p:cNvPr>
          <p:cNvSpPr/>
          <p:nvPr/>
        </p:nvSpPr>
        <p:spPr>
          <a:xfrm>
            <a:off x="4860032" y="1988840"/>
            <a:ext cx="352839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Азбука слов</a:t>
            </a:r>
            <a:endParaRPr lang="ru-RU" sz="3200" b="1" cap="none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>
            <a:hlinkClick r:id="rId6" action="ppaction://hlinksldjump"/>
          </p:cNvPr>
          <p:cNvSpPr/>
          <p:nvPr/>
        </p:nvSpPr>
        <p:spPr>
          <a:xfrm>
            <a:off x="4860032" y="2708920"/>
            <a:ext cx="352839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Оружие</a:t>
            </a:r>
            <a:endParaRPr lang="ru-RU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4860032" y="3429000"/>
            <a:ext cx="352839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Военная техника</a:t>
            </a:r>
            <a:endParaRPr lang="ru-RU" sz="32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>
            <a:hlinkClick r:id="rId8" action="ppaction://hlinksldjump"/>
          </p:cNvPr>
          <p:cNvSpPr/>
          <p:nvPr/>
        </p:nvSpPr>
        <p:spPr>
          <a:xfrm>
            <a:off x="4860032" y="4149080"/>
            <a:ext cx="352839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Ордена и медали</a:t>
            </a:r>
            <a:endParaRPr lang="ru-RU" sz="32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5-конечная звезда 7">
            <a:hlinkClick r:id="rId9" action="ppaction://hlinksldjump"/>
          </p:cNvPr>
          <p:cNvSpPr/>
          <p:nvPr/>
        </p:nvSpPr>
        <p:spPr>
          <a:xfrm>
            <a:off x="3275856" y="1340768"/>
            <a:ext cx="914400" cy="914400"/>
          </a:xfrm>
          <a:prstGeom prst="star5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низ 3">
            <a:hlinkClick r:id="rId2" action="ppaction://hlinksldjump"/>
          </p:cNvPr>
          <p:cNvSpPr/>
          <p:nvPr/>
        </p:nvSpPr>
        <p:spPr>
          <a:xfrm>
            <a:off x="4572000" y="2276872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низ 4">
            <a:hlinkClick r:id="rId3" action="ppaction://hlinksldjump"/>
          </p:cNvPr>
          <p:cNvSpPr/>
          <p:nvPr/>
        </p:nvSpPr>
        <p:spPr>
          <a:xfrm>
            <a:off x="6732240" y="2276872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Лента лицом вниз 5">
            <a:hlinkClick r:id="rId4" action="ppaction://hlinksldjump"/>
          </p:cNvPr>
          <p:cNvSpPr/>
          <p:nvPr/>
        </p:nvSpPr>
        <p:spPr>
          <a:xfrm>
            <a:off x="4572000" y="3140968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нта лицом вниз 6">
            <a:hlinkClick r:id="rId5" action="ppaction://hlinksldjump"/>
          </p:cNvPr>
          <p:cNvSpPr/>
          <p:nvPr/>
        </p:nvSpPr>
        <p:spPr>
          <a:xfrm>
            <a:off x="6732240" y="3140968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Лента лицом вниз 7">
            <a:hlinkClick r:id="rId6" action="ppaction://hlinksldjump"/>
          </p:cNvPr>
          <p:cNvSpPr/>
          <p:nvPr/>
        </p:nvSpPr>
        <p:spPr>
          <a:xfrm>
            <a:off x="4572000" y="4005064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нта лицом вниз 8">
            <a:hlinkClick r:id="rId7" action="ppaction://hlinksldjump"/>
          </p:cNvPr>
          <p:cNvSpPr/>
          <p:nvPr/>
        </p:nvSpPr>
        <p:spPr>
          <a:xfrm>
            <a:off x="6732240" y="4005064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Лента лицом вниз 9">
            <a:hlinkClick r:id="rId8" action="ppaction://hlinksldjump"/>
          </p:cNvPr>
          <p:cNvSpPr/>
          <p:nvPr/>
        </p:nvSpPr>
        <p:spPr>
          <a:xfrm>
            <a:off x="4572000" y="4869160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Лента лицом вниз 10">
            <a:hlinkClick r:id="rId9" action="ppaction://hlinksldjump"/>
          </p:cNvPr>
          <p:cNvSpPr/>
          <p:nvPr/>
        </p:nvSpPr>
        <p:spPr>
          <a:xfrm>
            <a:off x="6732240" y="4869160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23928" y="548680"/>
            <a:ext cx="4824536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</a:t>
            </a:r>
            <a:endParaRPr lang="ru-RU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5-конечная звезда 12">
            <a:hlinkClick r:id="rId10" action="ppaction://hlinksldjump"/>
          </p:cNvPr>
          <p:cNvSpPr/>
          <p:nvPr/>
        </p:nvSpPr>
        <p:spPr>
          <a:xfrm>
            <a:off x="8229600" y="116632"/>
            <a:ext cx="914400" cy="914400"/>
          </a:xfrm>
          <a:prstGeom prst="star5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photopodium.com/webroot/content/ntf/1220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27784" y="1412776"/>
            <a:ext cx="6156684" cy="41044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7128792" cy="86409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в старину называли войско?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Лента лицом вниз 3">
            <a:hlinkClick r:id="rId3" action="ppaction://hlinksldjump"/>
          </p:cNvPr>
          <p:cNvSpPr/>
          <p:nvPr/>
        </p:nvSpPr>
        <p:spPr>
          <a:xfrm>
            <a:off x="179512" y="188640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info-4all.ru/images/8a375921f93cd372d220490fa04fa04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55776" y="1268760"/>
            <a:ext cx="6276975" cy="4448175"/>
          </a:xfrm>
          <a:prstGeom prst="rect">
            <a:avLst/>
          </a:prstGeom>
          <a:noFill/>
        </p:spPr>
      </p:pic>
      <p:sp>
        <p:nvSpPr>
          <p:cNvPr id="7" name="Лента лицом вниз 6"/>
          <p:cNvSpPr/>
          <p:nvPr/>
        </p:nvSpPr>
        <p:spPr>
          <a:xfrm>
            <a:off x="2555776" y="5949280"/>
            <a:ext cx="6256712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РАТЬ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Лента лицом вниз 7"/>
          <p:cNvSpPr/>
          <p:nvPr/>
        </p:nvSpPr>
        <p:spPr>
          <a:xfrm>
            <a:off x="2627784" y="5949280"/>
            <a:ext cx="6256712" cy="612648"/>
          </a:xfrm>
          <a:prstGeom prst="ribbon">
            <a:avLst/>
          </a:prstGeom>
          <a:solidFill>
            <a:srgbClr val="FF4F4F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нта лицом вниз 8"/>
          <p:cNvSpPr/>
          <p:nvPr/>
        </p:nvSpPr>
        <p:spPr>
          <a:xfrm>
            <a:off x="251520" y="5949280"/>
            <a:ext cx="2232248" cy="612648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info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79512" y="4437112"/>
            <a:ext cx="6336704" cy="12961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Целая рать-это сто человек или же десять групп по десять человек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9512" y="4437112"/>
            <a:ext cx="633670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Целая рать это сколько?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9512" y="4437112"/>
            <a:ext cx="63367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11751E-6 L -0.00347 -0.6951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3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4" grpId="1" animBg="1"/>
      <p:bldP spid="15" grpId="0" animBg="1"/>
      <p:bldP spid="15" grpId="1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Лента лицом вниз 2">
            <a:hlinkClick r:id="rId3" action="ppaction://hlinksldjump"/>
          </p:cNvPr>
          <p:cNvSpPr/>
          <p:nvPr/>
        </p:nvSpPr>
        <p:spPr>
          <a:xfrm>
            <a:off x="179512" y="188640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7272808" cy="86409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Кому принадлежат слова: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 потерей Москвы не потеряна Россия»?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https://www.syl.ru/misc/i/ai/183186/74495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1560" y="1844824"/>
            <a:ext cx="1671000" cy="2304256"/>
          </a:xfrm>
          <a:prstGeom prst="rect">
            <a:avLst/>
          </a:prstGeom>
          <a:noFill/>
        </p:spPr>
      </p:pic>
      <p:sp>
        <p:nvSpPr>
          <p:cNvPr id="6" name="Лента лицом вниз 5"/>
          <p:cNvSpPr/>
          <p:nvPr/>
        </p:nvSpPr>
        <p:spPr>
          <a:xfrm>
            <a:off x="251520" y="4149080"/>
            <a:ext cx="2376264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Суворов А.В.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8" name="Picture 6" descr="http://www.neprostoy.com.opt-images.1c-bitrix-cdn.ru/upload/iblock/dc6/dc69d9fb510d0360774beee9878be395.jpg?148799410313362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860032" y="2636912"/>
            <a:ext cx="1584176" cy="2304256"/>
          </a:xfrm>
          <a:prstGeom prst="rect">
            <a:avLst/>
          </a:prstGeom>
          <a:noFill/>
        </p:spPr>
      </p:pic>
      <p:sp>
        <p:nvSpPr>
          <p:cNvPr id="10" name="Лента лицом вниз 9"/>
          <p:cNvSpPr/>
          <p:nvPr/>
        </p:nvSpPr>
        <p:spPr>
          <a:xfrm>
            <a:off x="4499992" y="4941168"/>
            <a:ext cx="2376264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Сталин И.В.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800" name="Picture 8" descr="https://fs00.infourok.ru/images/doc/277/282917/img23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771800" y="3501008"/>
            <a:ext cx="1656184" cy="2455721"/>
          </a:xfrm>
          <a:prstGeom prst="rect">
            <a:avLst/>
          </a:prstGeom>
          <a:noFill/>
        </p:spPr>
      </p:pic>
      <p:sp>
        <p:nvSpPr>
          <p:cNvPr id="12" name="Лента лицом вниз 11"/>
          <p:cNvSpPr/>
          <p:nvPr/>
        </p:nvSpPr>
        <p:spPr>
          <a:xfrm>
            <a:off x="2411760" y="5949280"/>
            <a:ext cx="2376264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Жуков Г.К.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4" descr="http://900igr.net/up/datai/140447/0007-003-.png"/>
          <p:cNvPicPr>
            <a:picLocks noChangeAspect="1" noChangeArrowheads="1"/>
          </p:cNvPicPr>
          <p:nvPr/>
        </p:nvPicPr>
        <p:blipFill>
          <a:blip r:embed="rId7" cstate="email"/>
          <a:srcRect b="-775"/>
          <a:stretch>
            <a:fillRect/>
          </a:stretch>
        </p:blipFill>
        <p:spPr bwMode="auto">
          <a:xfrm>
            <a:off x="6876256" y="1268760"/>
            <a:ext cx="1656184" cy="2304256"/>
          </a:xfrm>
          <a:prstGeom prst="rect">
            <a:avLst/>
          </a:prstGeom>
          <a:noFill/>
        </p:spPr>
      </p:pic>
      <p:sp>
        <p:nvSpPr>
          <p:cNvPr id="8" name="Лента лицом вниз 7"/>
          <p:cNvSpPr/>
          <p:nvPr/>
        </p:nvSpPr>
        <p:spPr>
          <a:xfrm>
            <a:off x="6516216" y="3573016"/>
            <a:ext cx="2376264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Кутузов М.И.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7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38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37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37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337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5.6211E-7 L -0.31493 0.1573 " pathEditMode="relative" ptsTypes="AA">
                                      <p:cBhvr>
                                        <p:cTn id="47" dur="2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72565E-6 L -0.31111 0.2519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2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6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0" grpId="0" animBg="1"/>
      <p:bldP spid="10" grpId="1" animBg="1"/>
      <p:bldP spid="12" grpId="0" animBg="1"/>
      <p:bldP spid="12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Лента лицом вниз 2">
            <a:hlinkClick r:id="rId3" action="ppaction://hlinksldjump"/>
          </p:cNvPr>
          <p:cNvSpPr/>
          <p:nvPr/>
        </p:nvSpPr>
        <p:spPr>
          <a:xfrm>
            <a:off x="179512" y="188640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7128792" cy="86409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Кто сражался в Куликовской битве?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4" descr="https://ds04.infourok.ru/uploads/ex/0a92/0002dd39-bb1ef217/img1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71733" y="1340768"/>
            <a:ext cx="6048671" cy="4536504"/>
          </a:xfrm>
          <a:prstGeom prst="rect">
            <a:avLst/>
          </a:prstGeom>
          <a:noFill/>
        </p:spPr>
      </p:pic>
      <p:pic>
        <p:nvPicPr>
          <p:cNvPr id="34818" name="Picture 2" descr="https://novostipmr.com/sites/default/files/field/image/201509/kulikovo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051720" y="1340768"/>
            <a:ext cx="6524533" cy="4536503"/>
          </a:xfrm>
          <a:prstGeom prst="rect">
            <a:avLst/>
          </a:prstGeom>
          <a:noFill/>
        </p:spPr>
      </p:pic>
      <p:pic>
        <p:nvPicPr>
          <p:cNvPr id="34822" name="Picture 6" descr="http://alexbronsky.ru/wp-content/uploads/2013/10/5_Drujina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979712" y="1340768"/>
            <a:ext cx="6840760" cy="4608512"/>
          </a:xfrm>
          <a:prstGeom prst="rect">
            <a:avLst/>
          </a:prstGeom>
          <a:noFill/>
        </p:spPr>
      </p:pic>
      <p:pic>
        <p:nvPicPr>
          <p:cNvPr id="34824" name="Picture 8" descr="http://duzenko.xn--80akais2afi7fe.xn--p1ai/wp-content/uploads/2016/02/nevsk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21114723">
            <a:off x="667869" y="989054"/>
            <a:ext cx="1277320" cy="1914371"/>
          </a:xfrm>
          <a:prstGeom prst="rect">
            <a:avLst/>
          </a:prstGeom>
          <a:noFill/>
        </p:spPr>
      </p:pic>
      <p:sp>
        <p:nvSpPr>
          <p:cNvPr id="11" name="Лента лицом вниз 10"/>
          <p:cNvSpPr/>
          <p:nvPr/>
        </p:nvSpPr>
        <p:spPr>
          <a:xfrm>
            <a:off x="107504" y="2708920"/>
            <a:ext cx="2952328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Александр Невский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нта лицом вниз 11"/>
          <p:cNvSpPr/>
          <p:nvPr/>
        </p:nvSpPr>
        <p:spPr>
          <a:xfrm>
            <a:off x="6660232" y="6093296"/>
            <a:ext cx="2232248" cy="612648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info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55776" y="4725144"/>
            <a:ext cx="6336704" cy="12961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21 сентября в России празднуют День воинской славы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55776" y="4725144"/>
            <a:ext cx="633670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Русский мир отмечает День победы в Куликовской битве.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55776" y="4725144"/>
            <a:ext cx="63367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6" name="Picture 10" descr="http://wiki.iteach.ru/images/thumb/3/32/%D0%9A%D0%BD%D1%8F%D0%B7%D1%8C_%D0%94%D0%BC%D0%B8%D1%82%D1%80%D0%B8%D0%B9_%D0%94%D0%BE%D0%BD%D1%81%D0%BA%D0%BE%D0%B9.PNG/490px-%D0%9A%D0%BD%D1%8F%D0%B7%D1%8C_%D0%94%D0%BC%D0%B8%D1%82%D1%80%D0%B8%D0%B9_%D0%94%D0%BE%D0%BD%D1%81%D0%BA%D0%BE%D0%B9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447034">
            <a:off x="821794" y="3545808"/>
            <a:ext cx="1397366" cy="2012207"/>
          </a:xfrm>
          <a:prstGeom prst="rect">
            <a:avLst/>
          </a:prstGeom>
          <a:noFill/>
        </p:spPr>
      </p:pic>
      <p:sp>
        <p:nvSpPr>
          <p:cNvPr id="10" name="Лента лицом вниз 9"/>
          <p:cNvSpPr/>
          <p:nvPr/>
        </p:nvSpPr>
        <p:spPr>
          <a:xfrm>
            <a:off x="107504" y="5373216"/>
            <a:ext cx="2952328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Дмитрий Донской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48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0" dur="1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1" dur="1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48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348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14596E-6 L 0.27847 -0.3000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15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209 -0.27273 " pathEditMode="relative" ptsTypes="AA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9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0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Лента лицом вниз 2">
            <a:hlinkClick r:id="rId2" action="ppaction://hlinksldjump"/>
          </p:cNvPr>
          <p:cNvSpPr/>
          <p:nvPr/>
        </p:nvSpPr>
        <p:spPr>
          <a:xfrm>
            <a:off x="179512" y="188640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7128792" cy="136815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Князь Святослав уничтожил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Хазарский каганат или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Венгерское королевство?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http://twofb.ru/misc/i/gallery/28189/82398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04644" y="1628800"/>
            <a:ext cx="6206838" cy="4541888"/>
          </a:xfrm>
          <a:prstGeom prst="rect">
            <a:avLst/>
          </a:prstGeom>
          <a:noFill/>
        </p:spPr>
      </p:pic>
      <p:pic>
        <p:nvPicPr>
          <p:cNvPr id="4098" name="Picture 2" descr="http://passion-don.org/trading/images/maphazar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31840" y="1799175"/>
            <a:ext cx="5400600" cy="4171001"/>
          </a:xfrm>
          <a:prstGeom prst="rect">
            <a:avLst/>
          </a:prstGeom>
          <a:noFill/>
        </p:spPr>
      </p:pic>
      <p:sp>
        <p:nvSpPr>
          <p:cNvPr id="8" name="Лента лицом вниз 7"/>
          <p:cNvSpPr/>
          <p:nvPr/>
        </p:nvSpPr>
        <p:spPr>
          <a:xfrm>
            <a:off x="2627784" y="5949280"/>
            <a:ext cx="6256712" cy="612648"/>
          </a:xfrm>
          <a:prstGeom prst="ribbon">
            <a:avLst/>
          </a:prstGeom>
          <a:solidFill>
            <a:srgbClr val="FF5B5B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https://ic.pics.livejournal.com/manzal/31124806/174989/174989_original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3" y="4005064"/>
            <a:ext cx="2893693" cy="285293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http://qulady.ru/images/qulady/2017/10/434f572c20fa286055d12b9cfd6369c2_xl-700x42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67744" y="1412776"/>
            <a:ext cx="6431408" cy="4320480"/>
          </a:xfrm>
          <a:prstGeom prst="rect">
            <a:avLst/>
          </a:prstGeom>
          <a:noFill/>
        </p:spPr>
      </p:pic>
      <p:sp>
        <p:nvSpPr>
          <p:cNvPr id="3" name="Лента лицом вниз 2">
            <a:hlinkClick r:id="rId3" action="ppaction://hlinksldjump"/>
          </p:cNvPr>
          <p:cNvSpPr/>
          <p:nvPr/>
        </p:nvSpPr>
        <p:spPr>
          <a:xfrm>
            <a:off x="179512" y="188640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6048672" cy="86409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Кем и когда был учреждён Андреевский флаг?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s://img2.voenpro.ru/images/andreevskij-flag-na-setke-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95736" y="1340768"/>
            <a:ext cx="6590506" cy="4393671"/>
          </a:xfrm>
          <a:prstGeom prst="rect">
            <a:avLst/>
          </a:prstGeom>
          <a:noFill/>
        </p:spPr>
      </p:pic>
      <p:sp>
        <p:nvSpPr>
          <p:cNvPr id="7" name="Лента лицом вниз 6"/>
          <p:cNvSpPr/>
          <p:nvPr/>
        </p:nvSpPr>
        <p:spPr>
          <a:xfrm>
            <a:off x="2627784" y="5949280"/>
            <a:ext cx="6256712" cy="612648"/>
          </a:xfrm>
          <a:prstGeom prst="ribbon">
            <a:avLst/>
          </a:prstGeom>
          <a:solidFill>
            <a:srgbClr val="FF5B5B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Лента лицом вниз 7"/>
          <p:cNvSpPr/>
          <p:nvPr/>
        </p:nvSpPr>
        <p:spPr>
          <a:xfrm>
            <a:off x="251520" y="5949280"/>
            <a:ext cx="2232248" cy="612648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info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6" name="Picture 6" descr="http://ekstrasensi.net/wp-content/uploads/2015/11/petr_i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363703">
            <a:off x="818070" y="1017839"/>
            <a:ext cx="2207729" cy="2664296"/>
          </a:xfrm>
          <a:prstGeom prst="rect">
            <a:avLst/>
          </a:prstGeom>
          <a:noFill/>
        </p:spPr>
      </p:pic>
      <p:sp>
        <p:nvSpPr>
          <p:cNvPr id="10" name="Лента лицом вниз 9"/>
          <p:cNvSpPr/>
          <p:nvPr/>
        </p:nvSpPr>
        <p:spPr>
          <a:xfrm>
            <a:off x="179512" y="3356992"/>
            <a:ext cx="2952328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Пётр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1699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5157192"/>
            <a:ext cx="79208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кормовой флаг Военно-Морского флота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Лента лицом вниз 2">
            <a:hlinkClick r:id="rId2" action="ppaction://hlinksldjump"/>
          </p:cNvPr>
          <p:cNvSpPr/>
          <p:nvPr/>
        </p:nvSpPr>
        <p:spPr>
          <a:xfrm>
            <a:off x="179512" y="188640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7128792" cy="136815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После какой битвы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века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 русских войск исчез страх перед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шведскими войсками?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://s019.radikal.ru/i619/1302/fe/3a0f4a2e747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31640" y="1556792"/>
            <a:ext cx="6840760" cy="5040560"/>
          </a:xfrm>
          <a:prstGeom prst="rect">
            <a:avLst/>
          </a:prstGeom>
          <a:noFill/>
        </p:spPr>
      </p:pic>
      <p:pic>
        <p:nvPicPr>
          <p:cNvPr id="3074" name="Picture 2" descr="https://ds04.infourok.ru/uploads/ex/12cf/000e3016-527d6c98/img6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91680" y="1628800"/>
            <a:ext cx="6192688" cy="4222287"/>
          </a:xfrm>
          <a:prstGeom prst="rect">
            <a:avLst/>
          </a:prstGeom>
          <a:noFill/>
        </p:spPr>
      </p:pic>
      <p:sp>
        <p:nvSpPr>
          <p:cNvPr id="7" name="Лента лицом вниз 6"/>
          <p:cNvSpPr/>
          <p:nvPr/>
        </p:nvSpPr>
        <p:spPr>
          <a:xfrm>
            <a:off x="2627784" y="5949280"/>
            <a:ext cx="6256712" cy="612648"/>
          </a:xfrm>
          <a:prstGeom prst="ribbon">
            <a:avLst/>
          </a:prstGeom>
          <a:solidFill>
            <a:srgbClr val="FF5B5B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Лента лицом вниз 7"/>
          <p:cNvSpPr/>
          <p:nvPr/>
        </p:nvSpPr>
        <p:spPr>
          <a:xfrm>
            <a:off x="0" y="1628800"/>
            <a:ext cx="4248472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Полтавская битва</a:t>
            </a:r>
            <a:endParaRPr lang="en-US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Лента лицом вниз 2">
            <a:hlinkClick r:id="rId2" action="ppaction://hlinksldjump"/>
          </p:cNvPr>
          <p:cNvSpPr/>
          <p:nvPr/>
        </p:nvSpPr>
        <p:spPr>
          <a:xfrm>
            <a:off x="179512" y="188640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63688" y="188640"/>
            <a:ext cx="72008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 какими историческими событиями связан праздник 23 февраля?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6866" name="Picture 2" descr="https://vos-kadet.edumsko.ru/uploads/2000/1787/section/211518/011_rkka1918.jpg"/>
          <p:cNvPicPr>
            <a:picLocks noChangeAspect="1" noChangeArrowheads="1"/>
          </p:cNvPicPr>
          <p:nvPr/>
        </p:nvPicPr>
        <p:blipFill>
          <a:blip r:embed="rId3" cstate="email"/>
          <a:srcRect b="-133"/>
          <a:stretch>
            <a:fillRect/>
          </a:stretch>
        </p:blipFill>
        <p:spPr bwMode="auto">
          <a:xfrm>
            <a:off x="683568" y="1628800"/>
            <a:ext cx="7920880" cy="4248472"/>
          </a:xfrm>
          <a:prstGeom prst="rect">
            <a:avLst/>
          </a:prstGeom>
          <a:noFill/>
        </p:spPr>
      </p:pic>
      <p:pic>
        <p:nvPicPr>
          <p:cNvPr id="36868" name="Picture 4" descr="https://newsland.com/static/u/content_image_from_text/23022017/5699396-157122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1560" y="1628800"/>
            <a:ext cx="7992888" cy="4280393"/>
          </a:xfrm>
          <a:prstGeom prst="rect">
            <a:avLst/>
          </a:prstGeom>
          <a:noFill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7047" y="1196752"/>
            <a:ext cx="8089409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Лента лицом вниз 8"/>
          <p:cNvSpPr/>
          <p:nvPr/>
        </p:nvSpPr>
        <p:spPr>
          <a:xfrm>
            <a:off x="2627784" y="5949280"/>
            <a:ext cx="6256712" cy="612648"/>
          </a:xfrm>
          <a:prstGeom prst="ribbon">
            <a:avLst/>
          </a:prstGeom>
          <a:solidFill>
            <a:srgbClr val="FF5B5B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4005064"/>
            <a:ext cx="8072437" cy="15700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 февраля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1918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года отряды Красной гвардии одержали свои первые победы под Псковом и Нарвой над регулярными войсками кайзеровской Германии. Вот эти первые победы и стали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«днем рождения Красной Армии».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http://st.depositphotos.com/1903923/1678/v/950/depositphotos_16787211-Tear-off-calendar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2" y="1196752"/>
            <a:ext cx="2232248" cy="2448272"/>
          </a:xfrm>
          <a:prstGeom prst="rect">
            <a:avLst/>
          </a:prstGeom>
          <a:noFill/>
        </p:spPr>
      </p:pic>
      <p:sp>
        <p:nvSpPr>
          <p:cNvPr id="6" name="Лента лицом вниз 5">
            <a:hlinkClick r:id="rId3" action="ppaction://hlinksldjump"/>
          </p:cNvPr>
          <p:cNvSpPr/>
          <p:nvPr/>
        </p:nvSpPr>
        <p:spPr>
          <a:xfrm>
            <a:off x="179512" y="188640"/>
            <a:ext cx="1432176" cy="612648"/>
          </a:xfrm>
          <a:prstGeom prst="ribbon">
            <a:avLst/>
          </a:prstGeom>
          <a:solidFill>
            <a:srgbClr val="FF0000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91680" y="188640"/>
            <a:ext cx="655272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Как назывался праздник 23 февраля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 период с 1946 до 1993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4820" name="Picture 4" descr="http://st.depositphotos.com/1903923/1678/v/950/depositphotos_16787211-Tear-off-calendar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660232" y="1268760"/>
            <a:ext cx="2259943" cy="244827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94302" y="1772816"/>
            <a:ext cx="12490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1946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20272" y="1772816"/>
            <a:ext cx="12490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1993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51720" y="1268760"/>
            <a:ext cx="4966039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День Советской Армии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</a:p>
          <a:p>
            <a:pPr algn="ctr"/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Военно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– Морского флота</a:t>
            </a:r>
          </a:p>
          <a:p>
            <a:pPr algn="ctr"/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4824" name="Picture 8" descr="https://img-fotki.yandex.ru/get/3206/22463782.4a/0_e9eda_a7646979_XL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DF6EC"/>
              </a:clrFrom>
              <a:clrTo>
                <a:srgbClr val="FDF6E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2708920"/>
            <a:ext cx="5630280" cy="3233231"/>
          </a:xfrm>
          <a:prstGeom prst="rect">
            <a:avLst/>
          </a:prstGeom>
          <a:noFill/>
        </p:spPr>
      </p:pic>
      <p:sp>
        <p:nvSpPr>
          <p:cNvPr id="16" name="Лента лицом вниз 15"/>
          <p:cNvSpPr/>
          <p:nvPr/>
        </p:nvSpPr>
        <p:spPr>
          <a:xfrm>
            <a:off x="2627784" y="5949280"/>
            <a:ext cx="6256712" cy="612648"/>
          </a:xfrm>
          <a:prstGeom prst="ribbon">
            <a:avLst/>
          </a:prstGeom>
          <a:solidFill>
            <a:srgbClr val="FF5B5B"/>
          </a:solidFill>
          <a:ln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99992" y="1916832"/>
            <a:ext cx="785542" cy="1080120"/>
          </a:xfrm>
          <a:prstGeom prst="rect">
            <a:avLst/>
          </a:prstGeom>
          <a:noFill/>
        </p:spPr>
      </p:pic>
      <p:pic>
        <p:nvPicPr>
          <p:cNvPr id="5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52120" y="1916832"/>
            <a:ext cx="785542" cy="1080120"/>
          </a:xfrm>
          <a:prstGeom prst="rect">
            <a:avLst/>
          </a:prstGeom>
          <a:noFill/>
        </p:spPr>
      </p:pic>
      <p:pic>
        <p:nvPicPr>
          <p:cNvPr id="6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04248" y="1916832"/>
            <a:ext cx="785542" cy="1080120"/>
          </a:xfrm>
          <a:prstGeom prst="rect">
            <a:avLst/>
          </a:prstGeom>
          <a:noFill/>
        </p:spPr>
      </p:pic>
      <p:pic>
        <p:nvPicPr>
          <p:cNvPr id="7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4048" y="3284984"/>
            <a:ext cx="785542" cy="1080120"/>
          </a:xfrm>
          <a:prstGeom prst="rect">
            <a:avLst/>
          </a:prstGeom>
          <a:noFill/>
        </p:spPr>
      </p:pic>
      <p:pic>
        <p:nvPicPr>
          <p:cNvPr id="8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56176" y="3284984"/>
            <a:ext cx="785542" cy="1080120"/>
          </a:xfrm>
          <a:prstGeom prst="rect">
            <a:avLst/>
          </a:prstGeom>
          <a:noFill/>
        </p:spPr>
      </p:pic>
      <p:pic>
        <p:nvPicPr>
          <p:cNvPr id="9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308304" y="3284984"/>
            <a:ext cx="785542" cy="1080120"/>
          </a:xfrm>
          <a:prstGeom prst="rect">
            <a:avLst/>
          </a:prstGeom>
          <a:noFill/>
        </p:spPr>
      </p:pic>
      <p:pic>
        <p:nvPicPr>
          <p:cNvPr id="10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8104" y="4725144"/>
            <a:ext cx="785542" cy="1080120"/>
          </a:xfrm>
          <a:prstGeom prst="rect">
            <a:avLst/>
          </a:prstGeom>
          <a:noFill/>
        </p:spPr>
      </p:pic>
      <p:pic>
        <p:nvPicPr>
          <p:cNvPr id="11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660232" y="4725144"/>
            <a:ext cx="785542" cy="1080120"/>
          </a:xfrm>
          <a:prstGeom prst="rect">
            <a:avLst/>
          </a:prstGeom>
          <a:noFill/>
        </p:spPr>
      </p:pic>
      <p:sp>
        <p:nvSpPr>
          <p:cNvPr id="12" name="Прямоугольник 11">
            <a:hlinkClick r:id="" action="ppaction://hlinkshowjump?jump=nextslide"/>
          </p:cNvPr>
          <p:cNvSpPr/>
          <p:nvPr/>
        </p:nvSpPr>
        <p:spPr>
          <a:xfrm>
            <a:off x="4572000" y="21328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>
            <a:hlinkClick r:id="rId4" action="ppaction://hlinksldjump"/>
          </p:cNvPr>
          <p:cNvSpPr/>
          <p:nvPr/>
        </p:nvSpPr>
        <p:spPr>
          <a:xfrm>
            <a:off x="5724128" y="21328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5076056" y="3501008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hlinkClick r:id="rId6" action="ppaction://hlinksldjump"/>
          </p:cNvPr>
          <p:cNvSpPr/>
          <p:nvPr/>
        </p:nvSpPr>
        <p:spPr>
          <a:xfrm>
            <a:off x="6228184" y="3501008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hlinkClick r:id="rId7" action="ppaction://hlinksldjump"/>
          </p:cNvPr>
          <p:cNvSpPr/>
          <p:nvPr/>
        </p:nvSpPr>
        <p:spPr>
          <a:xfrm>
            <a:off x="7380312" y="3501008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>
            <a:hlinkClick r:id="rId8" action="ppaction://hlinksldjump"/>
          </p:cNvPr>
          <p:cNvSpPr/>
          <p:nvPr/>
        </p:nvSpPr>
        <p:spPr>
          <a:xfrm>
            <a:off x="5580112" y="4941168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>
            <a:hlinkClick r:id="rId9" action="ppaction://hlinksldjump"/>
          </p:cNvPr>
          <p:cNvSpPr/>
          <p:nvPr/>
        </p:nvSpPr>
        <p:spPr>
          <a:xfrm>
            <a:off x="6732240" y="4941168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hlinkClick r:id="rId10" action="ppaction://hlinksldjump"/>
          </p:cNvPr>
          <p:cNvSpPr/>
          <p:nvPr/>
        </p:nvSpPr>
        <p:spPr>
          <a:xfrm>
            <a:off x="6876256" y="21328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11560" y="332656"/>
            <a:ext cx="7488832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Азбука военных </a:t>
            </a:r>
            <a:r>
              <a:rPr lang="ru-RU" sz="60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ru-RU" sz="6000" b="1" cap="none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лов</a:t>
            </a:r>
            <a:endParaRPr lang="ru-RU" sz="6000" b="1" cap="none" spc="50" dirty="0">
              <a:ln w="11430"/>
              <a:solidFill>
                <a:srgbClr val="00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5-конечная звезда 21">
            <a:hlinkClick r:id="rId11" action="ppaction://hlinksldjump"/>
          </p:cNvPr>
          <p:cNvSpPr/>
          <p:nvPr/>
        </p:nvSpPr>
        <p:spPr>
          <a:xfrm>
            <a:off x="8229600" y="116632"/>
            <a:ext cx="914400" cy="914400"/>
          </a:xfrm>
          <a:prstGeom prst="star5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116632"/>
            <a:ext cx="785542" cy="1080120"/>
          </a:xfrm>
          <a:prstGeom prst="rect">
            <a:avLst/>
          </a:prstGeom>
          <a:noFill/>
        </p:spPr>
      </p:pic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251520" y="3326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128792" cy="86409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Воинское подразделение, несущее охрану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чего-нибудь или кого-нибудь.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s://www.colourbox.com/preview/3960231-soldier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340768"/>
            <a:ext cx="4067944" cy="5379099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771800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71800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71800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79912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79912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79912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88024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88024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88024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796136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96136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796136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804248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804248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804248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812360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12360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812360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116632"/>
            <a:ext cx="785542" cy="1080120"/>
          </a:xfrm>
          <a:prstGeom prst="rect">
            <a:avLst/>
          </a:prstGeom>
          <a:noFill/>
        </p:spPr>
      </p:pic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251520" y="3326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7128792" cy="86409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Мужское имя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 пулемёт в гражданскую войну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4" name="Picture 2" descr="http://mtdata.ru/u23/photoF47C/20172953962-0/original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3068960"/>
            <a:ext cx="5256584" cy="3672408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1691680" y="155679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91680" y="155679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91680" y="155679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99792" y="155679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99792" y="155679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99792" y="155679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07904" y="155679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07904" y="155679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07904" y="155679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16016" y="155679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16016" y="155679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16016" y="155679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724128" y="155679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24128" y="155679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724128" y="155679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732240" y="155679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32240" y="155679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732240" y="155679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forumimage.ru/uploads/20100725/128006406632008514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3212976"/>
            <a:ext cx="5715000" cy="2695576"/>
          </a:xfrm>
          <a:prstGeom prst="rect">
            <a:avLst/>
          </a:prstGeom>
          <a:noFill/>
        </p:spPr>
      </p:pic>
      <p:pic>
        <p:nvPicPr>
          <p:cNvPr id="4" name="Picture 2" descr="http://forumimage.ru/uploads/20100725/128006406632008514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3573016"/>
            <a:ext cx="5715000" cy="2695576"/>
          </a:xfrm>
          <a:prstGeom prst="rect">
            <a:avLst/>
          </a:prstGeom>
          <a:noFill/>
        </p:spPr>
      </p:pic>
      <p:pic>
        <p:nvPicPr>
          <p:cNvPr id="5" name="Picture 2" descr="http://forumimage.ru/uploads/20100725/128006406632008514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4077072"/>
            <a:ext cx="5715000" cy="2695576"/>
          </a:xfrm>
          <a:prstGeom prst="rect">
            <a:avLst/>
          </a:prstGeom>
          <a:noFill/>
        </p:spPr>
      </p:pic>
      <p:pic>
        <p:nvPicPr>
          <p:cNvPr id="6" name="Picture 2" descr="http://forumimage.ru/uploads/20100725/128006406632008514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4365104"/>
            <a:ext cx="5715000" cy="2695576"/>
          </a:xfrm>
          <a:prstGeom prst="rect">
            <a:avLst/>
          </a:prstGeom>
          <a:noFill/>
        </p:spPr>
      </p:pic>
      <p:pic>
        <p:nvPicPr>
          <p:cNvPr id="7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116632"/>
            <a:ext cx="785542" cy="1080120"/>
          </a:xfrm>
          <a:prstGeom prst="rect">
            <a:avLst/>
          </a:prstGeom>
          <a:noFill/>
        </p:spPr>
      </p:pic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251520" y="3326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31640" y="188640"/>
            <a:ext cx="712879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Объединение военных кораблей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43608" y="1772816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1772816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43608" y="1772816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051720" y="1772816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051720" y="1772816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051720" y="1772816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059832" y="1772816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059832" y="1772816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059832" y="1772816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067944" y="1772816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067944" y="1772816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067944" y="1772816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076056" y="1772816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076056" y="1772816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076056" y="1772816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084168" y="1772816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084168" y="1772816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084168" y="1772816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7092280" y="1772816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7092280" y="1772816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092280" y="1772816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2" name="Picture 4" descr="https://thumbs.dreamstime.com/z/cartoon-captain-respectful-illustration-55842608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1520" y="3212976"/>
            <a:ext cx="1627243" cy="36450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31" grpId="0" animBg="1"/>
      <p:bldP spid="31" grpId="1" animBg="1"/>
      <p:bldP spid="32" grpId="0" animBg="1"/>
      <p:bldP spid="32" grpId="1" animBg="1"/>
      <p:bldP spid="34" grpId="0" animBg="1"/>
      <p:bldP spid="34" grpId="1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40" grpId="0" animBg="1"/>
      <p:bldP spid="40" grpId="1" animBg="1"/>
      <p:bldP spid="41" grpId="0" animBg="1"/>
      <p:bldP spid="41" grpId="1" animBg="1"/>
      <p:bldP spid="43" grpId="0" animBg="1"/>
      <p:bldP spid="43" grpId="1" animBg="1"/>
      <p:bldP spid="44" grpId="0" animBg="1"/>
      <p:bldP spid="44" grpId="1" animBg="1"/>
      <p:bldP spid="46" grpId="0" animBg="1"/>
      <p:bldP spid="46" grpId="1" animBg="1"/>
      <p:bldP spid="47" grpId="0" animBg="1"/>
      <p:bldP spid="4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331640" y="188640"/>
            <a:ext cx="712879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Военное укрепление, которое состоит</a:t>
            </a:r>
            <a:b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из вала и рва перед ним.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116632"/>
            <a:ext cx="785542" cy="1080120"/>
          </a:xfrm>
          <a:prstGeom prst="rect">
            <a:avLst/>
          </a:prstGeom>
          <a:noFill/>
        </p:spPr>
      </p:pic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251520" y="3326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://e-oboi.com/wp-content/uploads/2014/07/thumb_04_0038-e1405096126998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475656" y="1145333"/>
            <a:ext cx="7469211" cy="5596434"/>
          </a:xfrm>
          <a:prstGeom prst="rect">
            <a:avLst/>
          </a:prstGeom>
          <a:noFill/>
        </p:spPr>
      </p:pic>
      <p:grpSp>
        <p:nvGrpSpPr>
          <p:cNvPr id="7" name="Группа 6"/>
          <p:cNvGrpSpPr/>
          <p:nvPr/>
        </p:nvGrpSpPr>
        <p:grpSpPr>
          <a:xfrm>
            <a:off x="1187624" y="1988840"/>
            <a:ext cx="1224136" cy="2808311"/>
            <a:chOff x="1187624" y="1988840"/>
            <a:chExt cx="1224136" cy="2808311"/>
          </a:xfrm>
        </p:grpSpPr>
        <p:sp>
          <p:nvSpPr>
            <p:cNvPr id="8" name="Овал 7"/>
            <p:cNvSpPr/>
            <p:nvPr/>
          </p:nvSpPr>
          <p:spPr>
            <a:xfrm>
              <a:off x="1547664" y="2348880"/>
              <a:ext cx="576064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6" descr="https://thumbs.dreamstime.com/z/cartoon-soldier-standing-gun-image-22630222.jpg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1988840"/>
              <a:ext cx="1224136" cy="2808311"/>
            </a:xfrm>
            <a:prstGeom prst="rect">
              <a:avLst/>
            </a:prstGeom>
            <a:noFill/>
          </p:spPr>
        </p:pic>
      </p:grpSp>
      <p:grpSp>
        <p:nvGrpSpPr>
          <p:cNvPr id="10" name="Группа 9"/>
          <p:cNvGrpSpPr/>
          <p:nvPr/>
        </p:nvGrpSpPr>
        <p:grpSpPr>
          <a:xfrm>
            <a:off x="323528" y="2996952"/>
            <a:ext cx="1224136" cy="2808311"/>
            <a:chOff x="1187624" y="1988840"/>
            <a:chExt cx="1224136" cy="2808311"/>
          </a:xfrm>
        </p:grpSpPr>
        <p:sp>
          <p:nvSpPr>
            <p:cNvPr id="11" name="Овал 10"/>
            <p:cNvSpPr/>
            <p:nvPr/>
          </p:nvSpPr>
          <p:spPr>
            <a:xfrm>
              <a:off x="1547664" y="2348880"/>
              <a:ext cx="576064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6" descr="https://thumbs.dreamstime.com/z/cartoon-soldier-standing-gun-image-22630222.jpg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1988840"/>
              <a:ext cx="1224136" cy="2808311"/>
            </a:xfrm>
            <a:prstGeom prst="rect">
              <a:avLst/>
            </a:prstGeom>
            <a:noFill/>
          </p:spPr>
        </p:pic>
      </p:grpSp>
      <p:grpSp>
        <p:nvGrpSpPr>
          <p:cNvPr id="13" name="Группа 12"/>
          <p:cNvGrpSpPr/>
          <p:nvPr/>
        </p:nvGrpSpPr>
        <p:grpSpPr>
          <a:xfrm>
            <a:off x="683568" y="3933056"/>
            <a:ext cx="1224136" cy="2808311"/>
            <a:chOff x="1187624" y="1988840"/>
            <a:chExt cx="1224136" cy="2808311"/>
          </a:xfrm>
        </p:grpSpPr>
        <p:sp>
          <p:nvSpPr>
            <p:cNvPr id="14" name="Овал 13"/>
            <p:cNvSpPr/>
            <p:nvPr/>
          </p:nvSpPr>
          <p:spPr>
            <a:xfrm>
              <a:off x="1547664" y="2348880"/>
              <a:ext cx="576064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Picture 6" descr="https://thumbs.dreamstime.com/z/cartoon-soldier-standing-gun-image-22630222.jpg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1988840"/>
              <a:ext cx="1224136" cy="2808311"/>
            </a:xfrm>
            <a:prstGeom prst="rect">
              <a:avLst/>
            </a:prstGeom>
            <a:noFill/>
          </p:spPr>
        </p:pic>
      </p:grpSp>
      <p:sp>
        <p:nvSpPr>
          <p:cNvPr id="16" name="Скругленный прямоугольник 15"/>
          <p:cNvSpPr/>
          <p:nvPr/>
        </p:nvSpPr>
        <p:spPr>
          <a:xfrm>
            <a:off x="3707904" y="479715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707904" y="479715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707904" y="479715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716016" y="479715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716016" y="479715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716016" y="479715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724128" y="479715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724128" y="479715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24128" y="479715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732240" y="479715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732240" y="479715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732240" y="479715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740352" y="4797152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740352" y="4797152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740352" y="4797152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116632"/>
            <a:ext cx="785542" cy="1080120"/>
          </a:xfrm>
          <a:prstGeom prst="rect">
            <a:avLst/>
          </a:prstGeom>
          <a:noFill/>
        </p:spPr>
      </p:pic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251520" y="3326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835696" y="188640"/>
            <a:ext cx="712879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Торжественный смотр войск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7106" name="Picture 2" descr="http://i2.smotra.ru/data/img/galleries/73869/132914/sm_img-12427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512168" y="1556792"/>
            <a:ext cx="2427354" cy="3789040"/>
          </a:xfrm>
          <a:prstGeom prst="rect">
            <a:avLst/>
          </a:prstGeom>
          <a:noFill/>
        </p:spPr>
      </p:pic>
      <p:pic>
        <p:nvPicPr>
          <p:cNvPr id="7" name="Picture 2" descr="http://i2.smotra.ru/data/img/galleries/73869/132914/sm_img-12427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691680" y="1988840"/>
            <a:ext cx="2427354" cy="3789040"/>
          </a:xfrm>
          <a:prstGeom prst="rect">
            <a:avLst/>
          </a:prstGeom>
          <a:noFill/>
        </p:spPr>
      </p:pic>
      <p:pic>
        <p:nvPicPr>
          <p:cNvPr id="8" name="Picture 2" descr="http://i2.smotra.ru/data/img/galleries/73869/132914/sm_img-12427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835696" y="2636912"/>
            <a:ext cx="2427354" cy="3789040"/>
          </a:xfrm>
          <a:prstGeom prst="rect">
            <a:avLst/>
          </a:prstGeom>
          <a:noFill/>
        </p:spPr>
      </p:pic>
      <p:pic>
        <p:nvPicPr>
          <p:cNvPr id="9" name="Picture 2" descr="http://i2.smotra.ru/data/img/galleries/73869/132914/sm_img-12427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051720" y="3068960"/>
            <a:ext cx="2427354" cy="3789040"/>
          </a:xfrm>
          <a:prstGeom prst="rect">
            <a:avLst/>
          </a:prstGeom>
          <a:noFill/>
        </p:spPr>
      </p:pic>
      <p:pic>
        <p:nvPicPr>
          <p:cNvPr id="10" name="Picture 2" descr="http://i2.smotra.ru/data/img/galleries/73869/132914/sm_img-12427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1700808"/>
            <a:ext cx="2427354" cy="3789040"/>
          </a:xfrm>
          <a:prstGeom prst="rect">
            <a:avLst/>
          </a:prstGeom>
          <a:noFill/>
        </p:spPr>
      </p:pic>
      <p:pic>
        <p:nvPicPr>
          <p:cNvPr id="11" name="Picture 2" descr="http://i2.smotra.ru/data/img/galleries/73869/132914/sm_img-12427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9512" y="2132856"/>
            <a:ext cx="2427354" cy="3789040"/>
          </a:xfrm>
          <a:prstGeom prst="rect">
            <a:avLst/>
          </a:prstGeom>
          <a:noFill/>
        </p:spPr>
      </p:pic>
      <p:pic>
        <p:nvPicPr>
          <p:cNvPr id="12" name="Picture 2" descr="http://i2.smotra.ru/data/img/galleries/73869/132914/sm_img-12427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3528" y="2780928"/>
            <a:ext cx="2427354" cy="3789040"/>
          </a:xfrm>
          <a:prstGeom prst="rect">
            <a:avLst/>
          </a:prstGeom>
          <a:noFill/>
        </p:spPr>
      </p:pic>
      <p:pic>
        <p:nvPicPr>
          <p:cNvPr id="13" name="Picture 2" descr="http://i2.smotra.ru/data/img/galleries/73869/132914/sm_img-12427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39552" y="3212976"/>
            <a:ext cx="2427354" cy="3789040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3707904" y="1628800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07904" y="1628800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628800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16016" y="1628800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16016" y="1628800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716016" y="1628800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24128" y="1628800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724128" y="1628800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724128" y="1628800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32240" y="1628800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732240" y="1628800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732240" y="1628800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740352" y="1628800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740352" y="1628800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740352" y="1628800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116632"/>
            <a:ext cx="785542" cy="1080120"/>
          </a:xfrm>
          <a:prstGeom prst="rect">
            <a:avLst/>
          </a:prstGeom>
          <a:noFill/>
        </p:spPr>
      </p:pic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251520" y="3326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75656" y="188640"/>
            <a:ext cx="712879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Место расположения военачальника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1202" name="Picture 2" descr="http://www.playcast.ru/uploads/2014/10/14/10211704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2000249"/>
            <a:ext cx="3744416" cy="4857751"/>
          </a:xfrm>
          <a:prstGeom prst="rect">
            <a:avLst/>
          </a:prstGeom>
          <a:noFill/>
        </p:spPr>
      </p:pic>
      <p:pic>
        <p:nvPicPr>
          <p:cNvPr id="51204" name="Picture 4" descr="http://cdn.bolshoyvopros.ru/files/users/images/d3/51/d35119c05374fc6351acb1365b4af57c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3068960"/>
            <a:ext cx="6444208" cy="3789040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2699792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99792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99792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707904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07904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07904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6016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16016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16016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24128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724128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724128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732240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732240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732240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740352" y="1844824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740352" y="1844824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740352" y="184482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thumbs.dreamstime.com/z/cartoon-image-island-lighthouse-43228646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2FAFD"/>
              </a:clrFrom>
              <a:clrTo>
                <a:srgbClr val="F2FAFD">
                  <a:alpha val="0"/>
                </a:srgbClr>
              </a:clrTo>
            </a:clrChange>
          </a:blip>
          <a:srcRect r="-2419"/>
          <a:stretch>
            <a:fillRect/>
          </a:stretch>
        </p:blipFill>
        <p:spPr bwMode="auto">
          <a:xfrm>
            <a:off x="323528" y="1196752"/>
            <a:ext cx="4014446" cy="5040560"/>
          </a:xfrm>
          <a:prstGeom prst="rect">
            <a:avLst/>
          </a:prstGeom>
          <a:noFill/>
        </p:spPr>
      </p:pic>
      <p:pic>
        <p:nvPicPr>
          <p:cNvPr id="49156" name="Picture 4" descr="http://cdn5.acolore.com/disegni/colori/201525/barca-e-capitano-veicoli-barche-1074637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2924944"/>
            <a:ext cx="4464496" cy="3744416"/>
          </a:xfrm>
          <a:prstGeom prst="rect">
            <a:avLst/>
          </a:prstGeom>
          <a:noFill/>
        </p:spPr>
      </p:pic>
      <p:pic>
        <p:nvPicPr>
          <p:cNvPr id="7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9512" y="116632"/>
            <a:ext cx="785542" cy="1080120"/>
          </a:xfrm>
          <a:prstGeom prst="rect">
            <a:avLst/>
          </a:prstGeom>
          <a:noFill/>
        </p:spPr>
      </p:pic>
      <p:sp>
        <p:nvSpPr>
          <p:cNvPr id="8" name="Прямоугольник 7">
            <a:hlinkClick r:id="rId6" action="ppaction://hlinksldjump"/>
          </p:cNvPr>
          <p:cNvSpPr/>
          <p:nvPr/>
        </p:nvSpPr>
        <p:spPr>
          <a:xfrm>
            <a:off x="251520" y="3326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31640" y="188640"/>
            <a:ext cx="712879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Проводник морских судов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95736" y="1484784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95736" y="1484784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95736" y="148478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03848" y="1484784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03848" y="1484784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03848" y="148478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1960" y="1484784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211960" y="1484784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11960" y="148478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220072" y="1484784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220072" y="1484784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20072" y="148478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28184" y="1484784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28184" y="1484784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28184" y="148478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236296" y="1484784"/>
            <a:ext cx="936104" cy="12961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236296" y="1484784"/>
            <a:ext cx="936104" cy="12961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236296" y="1484784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gestaltfoundation.gr/media/k2/categories/98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298691"/>
            <a:ext cx="8672698" cy="5559309"/>
          </a:xfrm>
          <a:prstGeom prst="rect">
            <a:avLst/>
          </a:prstGeom>
          <a:noFill/>
        </p:spPr>
      </p:pic>
      <p:pic>
        <p:nvPicPr>
          <p:cNvPr id="3" name="Picture 2" descr="http://laoblogger.com/images/repec-clipart-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116632"/>
            <a:ext cx="785542" cy="1080120"/>
          </a:xfrm>
          <a:prstGeom prst="rect">
            <a:avLst/>
          </a:prstGeom>
          <a:noFill/>
        </p:spPr>
      </p:pic>
      <p:sp>
        <p:nvSpPr>
          <p:cNvPr id="4" name="Прямоугольник 3">
            <a:hlinkClick r:id="rId5" action="ppaction://hlinksldjump"/>
          </p:cNvPr>
          <p:cNvSpPr/>
          <p:nvPr/>
        </p:nvSpPr>
        <p:spPr>
          <a:xfrm>
            <a:off x="251520" y="332656"/>
            <a:ext cx="648072" cy="720080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75656" y="188640"/>
            <a:ext cx="712879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Воинская часть, расположенная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 городе, пригороде, крепости.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8" y="1340768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568" y="1340768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3568" y="1340768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91680" y="1340768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91680" y="1340768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91680" y="1340768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99792" y="1340768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699792" y="1340768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699792" y="1340768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07904" y="1340768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340768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707904" y="1340768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16016" y="1340768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716016" y="1340768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716016" y="1340768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724128" y="1340768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724128" y="1340768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724128" y="1340768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732240" y="1340768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732240" y="1340768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732240" y="1340768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740352" y="1340768"/>
            <a:ext cx="936104" cy="12961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740352" y="1340768"/>
            <a:ext cx="936104" cy="129614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740352" y="1340768"/>
            <a:ext cx="936104" cy="12961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4572000" y="4509120"/>
            <a:ext cx="1018193" cy="1440160"/>
            <a:chOff x="6732240" y="4725144"/>
            <a:chExt cx="1018193" cy="1440160"/>
          </a:xfrm>
        </p:grpSpPr>
        <p:sp>
          <p:nvSpPr>
            <p:cNvPr id="32" name="Овал 31"/>
            <p:cNvSpPr/>
            <p:nvPr/>
          </p:nvSpPr>
          <p:spPr>
            <a:xfrm>
              <a:off x="7020272" y="5013176"/>
              <a:ext cx="432048" cy="360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0180" name="Picture 4" descr="http://mal-eg.ru/wp-content/uploads/2016/02/soldat.jpg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32240" y="4725144"/>
              <a:ext cx="1018193" cy="1440160"/>
            </a:xfrm>
            <a:prstGeom prst="rect">
              <a:avLst/>
            </a:prstGeom>
            <a:noFill/>
          </p:spPr>
        </p:pic>
      </p:grpSp>
      <p:grpSp>
        <p:nvGrpSpPr>
          <p:cNvPr id="34" name="Группа 33"/>
          <p:cNvGrpSpPr/>
          <p:nvPr/>
        </p:nvGrpSpPr>
        <p:grpSpPr>
          <a:xfrm>
            <a:off x="539552" y="4725144"/>
            <a:ext cx="1018193" cy="1440160"/>
            <a:chOff x="6732240" y="4725144"/>
            <a:chExt cx="1018193" cy="1440160"/>
          </a:xfrm>
        </p:grpSpPr>
        <p:sp>
          <p:nvSpPr>
            <p:cNvPr id="35" name="Овал 34"/>
            <p:cNvSpPr/>
            <p:nvPr/>
          </p:nvSpPr>
          <p:spPr>
            <a:xfrm>
              <a:off x="7020272" y="5013176"/>
              <a:ext cx="432048" cy="360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Picture 4" descr="http://mal-eg.ru/wp-content/uploads/2016/02/soldat.jpg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32240" y="4725144"/>
              <a:ext cx="1018193" cy="1440160"/>
            </a:xfrm>
            <a:prstGeom prst="rect">
              <a:avLst/>
            </a:prstGeom>
            <a:noFill/>
          </p:spPr>
        </p:pic>
      </p:grpSp>
      <p:grpSp>
        <p:nvGrpSpPr>
          <p:cNvPr id="37" name="Группа 36"/>
          <p:cNvGrpSpPr/>
          <p:nvPr/>
        </p:nvGrpSpPr>
        <p:grpSpPr>
          <a:xfrm>
            <a:off x="7236296" y="4581128"/>
            <a:ext cx="1018193" cy="1440160"/>
            <a:chOff x="6732240" y="4725144"/>
            <a:chExt cx="1018193" cy="1440160"/>
          </a:xfrm>
        </p:grpSpPr>
        <p:sp>
          <p:nvSpPr>
            <p:cNvPr id="38" name="Овал 37"/>
            <p:cNvSpPr/>
            <p:nvPr/>
          </p:nvSpPr>
          <p:spPr>
            <a:xfrm>
              <a:off x="7020272" y="5013176"/>
              <a:ext cx="432048" cy="360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Picture 4" descr="http://mal-eg.ru/wp-content/uploads/2016/02/soldat.jpg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32240" y="4725144"/>
              <a:ext cx="1018193" cy="144016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  <p:bldP spid="25" grpId="0" animBg="1"/>
      <p:bldP spid="25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5" y="332656"/>
            <a:ext cx="7200799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Оружие</a:t>
            </a:r>
            <a:endParaRPr lang="ru-RU" sz="60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1746" name="Picture 2" descr="https://www.vectorportal.com/img_novi/hand-grenade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2204864"/>
            <a:ext cx="936104" cy="1080120"/>
          </a:xfrm>
          <a:prstGeom prst="rect">
            <a:avLst/>
          </a:prstGeom>
          <a:noFill/>
        </p:spPr>
      </p:pic>
      <p:sp>
        <p:nvSpPr>
          <p:cNvPr id="13" name="TextBox 12">
            <a:hlinkClick r:id="rId3" action="ppaction://hlinksldjump"/>
          </p:cNvPr>
          <p:cNvSpPr txBox="1"/>
          <p:nvPr/>
        </p:nvSpPr>
        <p:spPr>
          <a:xfrm>
            <a:off x="539552" y="2492896"/>
            <a:ext cx="43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https://www.vectorportal.com/img_novi/hand-grenade(1)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2204864"/>
            <a:ext cx="936104" cy="1080120"/>
          </a:xfrm>
          <a:prstGeom prst="rect">
            <a:avLst/>
          </a:prstGeom>
          <a:noFill/>
        </p:spPr>
      </p:pic>
      <p:sp>
        <p:nvSpPr>
          <p:cNvPr id="17" name="TextBox 16">
            <a:hlinkClick r:id="rId4" action="ppaction://hlinksldjump"/>
          </p:cNvPr>
          <p:cNvSpPr txBox="1"/>
          <p:nvPr/>
        </p:nvSpPr>
        <p:spPr>
          <a:xfrm>
            <a:off x="1403648" y="249289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https://www.vectorportal.com/img_novi/hand-grenade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83768" y="2204864"/>
            <a:ext cx="936104" cy="1080120"/>
          </a:xfrm>
          <a:prstGeom prst="rect">
            <a:avLst/>
          </a:prstGeom>
          <a:noFill/>
        </p:spPr>
      </p:pic>
      <p:sp>
        <p:nvSpPr>
          <p:cNvPr id="20" name="TextBox 19">
            <a:hlinkClick r:id="rId5" action="ppaction://hlinksldjump"/>
          </p:cNvPr>
          <p:cNvSpPr txBox="1"/>
          <p:nvPr/>
        </p:nvSpPr>
        <p:spPr>
          <a:xfrm>
            <a:off x="2411760" y="249289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" descr="https://www.vectorportal.com/img_novi/hand-grenade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63888" y="2204864"/>
            <a:ext cx="936104" cy="1080120"/>
          </a:xfrm>
          <a:prstGeom prst="rect">
            <a:avLst/>
          </a:prstGeom>
          <a:noFill/>
        </p:spPr>
      </p:pic>
      <p:sp>
        <p:nvSpPr>
          <p:cNvPr id="23" name="TextBox 22">
            <a:hlinkClick r:id="rId6" action="ppaction://hlinksldjump"/>
          </p:cNvPr>
          <p:cNvSpPr txBox="1"/>
          <p:nvPr/>
        </p:nvSpPr>
        <p:spPr>
          <a:xfrm>
            <a:off x="3563888" y="249289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2" descr="https://www.vectorportal.com/img_novi/hand-grenade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4008" y="2204864"/>
            <a:ext cx="936104" cy="1080120"/>
          </a:xfrm>
          <a:prstGeom prst="rect">
            <a:avLst/>
          </a:prstGeom>
          <a:noFill/>
        </p:spPr>
      </p:pic>
      <p:sp>
        <p:nvSpPr>
          <p:cNvPr id="26" name="TextBox 25">
            <a:hlinkClick r:id="rId7" action="ppaction://hlinksldjump"/>
          </p:cNvPr>
          <p:cNvSpPr txBox="1"/>
          <p:nvPr/>
        </p:nvSpPr>
        <p:spPr>
          <a:xfrm>
            <a:off x="4644008" y="249289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Picture 2" descr="https://www.vectorportal.com/img_novi/hand-grenade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24128" y="2204864"/>
            <a:ext cx="936104" cy="1080120"/>
          </a:xfrm>
          <a:prstGeom prst="rect">
            <a:avLst/>
          </a:prstGeom>
          <a:noFill/>
        </p:spPr>
      </p:pic>
      <p:sp>
        <p:nvSpPr>
          <p:cNvPr id="29" name="TextBox 28">
            <a:hlinkClick r:id="rId8" action="ppaction://hlinksldjump"/>
          </p:cNvPr>
          <p:cNvSpPr txBox="1"/>
          <p:nvPr/>
        </p:nvSpPr>
        <p:spPr>
          <a:xfrm>
            <a:off x="5724128" y="249289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Picture 2" descr="https://www.vectorportal.com/img_novi/hand-grenade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04248" y="2204864"/>
            <a:ext cx="936104" cy="1080120"/>
          </a:xfrm>
          <a:prstGeom prst="rect">
            <a:avLst/>
          </a:prstGeom>
          <a:noFill/>
        </p:spPr>
      </p:pic>
      <p:sp>
        <p:nvSpPr>
          <p:cNvPr id="32" name="TextBox 31">
            <a:hlinkClick r:id="rId9" action="ppaction://hlinksldjump"/>
          </p:cNvPr>
          <p:cNvSpPr txBox="1"/>
          <p:nvPr/>
        </p:nvSpPr>
        <p:spPr>
          <a:xfrm>
            <a:off x="6804248" y="249289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Picture 2" descr="https://www.vectorportal.com/img_novi/hand-grenade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84368" y="2204864"/>
            <a:ext cx="936104" cy="1080120"/>
          </a:xfrm>
          <a:prstGeom prst="rect">
            <a:avLst/>
          </a:prstGeom>
          <a:noFill/>
        </p:spPr>
      </p:pic>
      <p:sp>
        <p:nvSpPr>
          <p:cNvPr id="35" name="TextBox 34">
            <a:hlinkClick r:id="rId10" action="ppaction://hlinksldjump"/>
          </p:cNvPr>
          <p:cNvSpPr txBox="1"/>
          <p:nvPr/>
        </p:nvSpPr>
        <p:spPr>
          <a:xfrm>
            <a:off x="7884368" y="249289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5-конечная звезда 20">
            <a:hlinkClick r:id="rId11" action="ppaction://hlinksldjump"/>
          </p:cNvPr>
          <p:cNvSpPr/>
          <p:nvPr/>
        </p:nvSpPr>
        <p:spPr>
          <a:xfrm>
            <a:off x="8229600" y="116632"/>
            <a:ext cx="914400" cy="914400"/>
          </a:xfrm>
          <a:prstGeom prst="star5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0" grpId="0"/>
      <p:bldP spid="23" grpId="0"/>
      <p:bldP spid="26" grpId="0"/>
      <p:bldP spid="29" grpId="0"/>
      <p:bldP spid="32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www.hunt-dogs.ru/wp-content/uploads/2011/08/ohota-medved-rogatin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31840" y="2060848"/>
            <a:ext cx="5715000" cy="4648201"/>
          </a:xfrm>
          <a:prstGeom prst="rect">
            <a:avLst/>
          </a:prstGeom>
          <a:noFill/>
        </p:spPr>
      </p:pic>
      <p:grpSp>
        <p:nvGrpSpPr>
          <p:cNvPr id="7" name="Группа 6"/>
          <p:cNvGrpSpPr/>
          <p:nvPr/>
        </p:nvGrpSpPr>
        <p:grpSpPr>
          <a:xfrm>
            <a:off x="251520" y="188640"/>
            <a:ext cx="936104" cy="1080120"/>
            <a:chOff x="179512" y="2276872"/>
            <a:chExt cx="936104" cy="1080120"/>
          </a:xfrm>
        </p:grpSpPr>
        <p:pic>
          <p:nvPicPr>
            <p:cNvPr id="8" name="Picture 2" descr="https://www.vectorportal.com/img_novi/hand-grenade(1).jpg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179512" y="2276872"/>
              <a:ext cx="936104" cy="108012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395536" y="256490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Заголовок 1"/>
          <p:cNvSpPr txBox="1">
            <a:spLocks/>
          </p:cNvSpPr>
          <p:nvPr/>
        </p:nvSpPr>
        <p:spPr>
          <a:xfrm>
            <a:off x="1187624" y="188640"/>
            <a:ext cx="756084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Славянское тяжёлое копьё для рукопашного боя или для охоты на крупного зверя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s://rusknife.com/uploads/monthly_09_2012/post-3-0-34924300-1347802830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27584" y="1556792"/>
            <a:ext cx="7715250" cy="1133476"/>
          </a:xfrm>
          <a:prstGeom prst="rect">
            <a:avLst/>
          </a:prstGeom>
          <a:noFill/>
        </p:spPr>
      </p:pic>
      <p:sp>
        <p:nvSpPr>
          <p:cNvPr id="13" name="Скругленный прямоугольник 12"/>
          <p:cNvSpPr/>
          <p:nvPr/>
        </p:nvSpPr>
        <p:spPr>
          <a:xfrm>
            <a:off x="395536" y="2852936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Пика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5536" y="3789040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Рогатка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5536" y="4725144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Рогатина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5536" y="5661248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Вилы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3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5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6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251520" y="188640"/>
            <a:ext cx="936104" cy="1080120"/>
            <a:chOff x="179512" y="2276872"/>
            <a:chExt cx="936104" cy="1080120"/>
          </a:xfrm>
        </p:grpSpPr>
        <p:pic>
          <p:nvPicPr>
            <p:cNvPr id="8" name="Picture 2" descr="https://www.vectorportal.com/img_novi/hand-grenade(1).jp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79512" y="2276872"/>
              <a:ext cx="936104" cy="108012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395536" y="256490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42" name="Picture 2" descr="http://imagesait.ru/photos/aHR0cDovL3d3dy43bm90LnJ1L3BpYW5vL2ltYWdlcy9waWFuby1sZXMxLmdpZg==/oboznachenie-not-na-notnom-stane.jpg"/>
          <p:cNvPicPr>
            <a:picLocks noChangeAspect="1" noChangeArrowheads="1"/>
          </p:cNvPicPr>
          <p:nvPr/>
        </p:nvPicPr>
        <p:blipFill>
          <a:blip r:embed="rId5" cstate="email"/>
          <a:srcRect t="31406" r="38" b="12472"/>
          <a:stretch>
            <a:fillRect/>
          </a:stretch>
        </p:blipFill>
        <p:spPr bwMode="auto">
          <a:xfrm>
            <a:off x="395536" y="1988840"/>
            <a:ext cx="8280920" cy="1944216"/>
          </a:xfrm>
          <a:prstGeom prst="rect">
            <a:avLst/>
          </a:prstGeom>
          <a:noFill/>
        </p:spPr>
      </p:pic>
      <p:sp>
        <p:nvSpPr>
          <p:cNvPr id="12" name="Овал 11"/>
          <p:cNvSpPr/>
          <p:nvPr/>
        </p:nvSpPr>
        <p:spPr>
          <a:xfrm rot="19918016">
            <a:off x="2720962" y="2967260"/>
            <a:ext cx="216024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187624" y="188640"/>
            <a:ext cx="756084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Название какого огнестрельного оружия начинается нотой?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47664" y="5517232"/>
            <a:ext cx="2664296" cy="72008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Револьвер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4" name="Picture 4" descr="http://cdn.e96.ru/assets/images/catalog/kids/igrushechnoe_oruzhie/464782/464782_1108552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063494">
            <a:off x="3516376" y="3953590"/>
            <a:ext cx="4820543" cy="254524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51520" y="188640"/>
            <a:ext cx="936104" cy="1080120"/>
            <a:chOff x="179512" y="2276872"/>
            <a:chExt cx="936104" cy="1080120"/>
          </a:xfrm>
        </p:grpSpPr>
        <p:pic>
          <p:nvPicPr>
            <p:cNvPr id="7" name="Picture 2" descr="https://www.vectorportal.com/img_novi/hand-grenade(1).jp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79512" y="2276872"/>
              <a:ext cx="936104" cy="108012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395536" y="256490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2466" name="Picture 2" descr="https://pbs.twimg.com/media/Cv2_6msWcAA_Lbh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779912" y="2060848"/>
            <a:ext cx="4824536" cy="3744416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187624" y="188640"/>
            <a:ext cx="756084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Какое оружие скульптор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И.Д.Шадр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предназначил для диктатуры пролетариата?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8" name="Picture 4" descr="https://im0-tub-ru.yandex.net/i?id=8912e2efa6210564d65c6d030ac26557-l&amp;n=1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455419">
            <a:off x="7561026" y="1343052"/>
            <a:ext cx="1239513" cy="1728192"/>
          </a:xfrm>
          <a:prstGeom prst="rect">
            <a:avLst/>
          </a:prstGeom>
          <a:noFill/>
        </p:spPr>
      </p:pic>
      <p:sp>
        <p:nvSpPr>
          <p:cNvPr id="13" name="Овал 12"/>
          <p:cNvSpPr/>
          <p:nvPr/>
        </p:nvSpPr>
        <p:spPr>
          <a:xfrm>
            <a:off x="4283968" y="4005064"/>
            <a:ext cx="1656184" cy="237626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1560" y="2564904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Ядро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11560" y="4437112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Кирка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1560" y="3501008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Булыжник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11560" y="5373216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Кирпич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1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3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51520" y="188640"/>
            <a:ext cx="936104" cy="1080120"/>
            <a:chOff x="179512" y="2276872"/>
            <a:chExt cx="936104" cy="1080120"/>
          </a:xfrm>
        </p:grpSpPr>
        <p:pic>
          <p:nvPicPr>
            <p:cNvPr id="7" name="Picture 2" descr="https://www.vectorportal.com/img_novi/hand-grenade(1).jp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79512" y="2276872"/>
              <a:ext cx="936104" cy="108012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395536" y="256490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Заголовок 1"/>
          <p:cNvSpPr txBox="1">
            <a:spLocks/>
          </p:cNvSpPr>
          <p:nvPr/>
        </p:nvSpPr>
        <p:spPr>
          <a:xfrm>
            <a:off x="971600" y="188640"/>
            <a:ext cx="799288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buFontTx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расшифровывается аббревиатура пистолета советских офицеров ТТ?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0" name="Picture 2" descr="http://cdn.fishki.net/upload/post/201512/21/1785433/01158_r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1412776"/>
            <a:ext cx="5040560" cy="3291486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3275856" y="3717032"/>
            <a:ext cx="5256584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Тульский – Типовой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75856" y="4653136"/>
            <a:ext cx="5256584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Тимофей – Токарев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75856" y="2780928"/>
            <a:ext cx="5256584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Тульский – Токарева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75856" y="5589240"/>
            <a:ext cx="5256584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Тяни – Толкай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2" name="Picture 4" descr="https://moe.shikimori.org/system/user_images/original/5242/39522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95936" y="3573016"/>
            <a:ext cx="3960440" cy="31436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9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5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51520" y="188640"/>
            <a:ext cx="936104" cy="1080120"/>
            <a:chOff x="179512" y="2276872"/>
            <a:chExt cx="936104" cy="1080120"/>
          </a:xfrm>
        </p:grpSpPr>
        <p:pic>
          <p:nvPicPr>
            <p:cNvPr id="7" name="Picture 2" descr="https://www.vectorportal.com/img_novi/hand-grenade(1).jp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79512" y="2276872"/>
              <a:ext cx="936104" cy="108012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395536" y="256490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187624" y="188640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Стрелковое оружие, сменившее в период раннего средневековья лук и стрелы, отличавшееся от него полуавтоматическим механизмом.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оно называлось в России?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superarbalet.ru/wp-content/uploads/db.img/catalog/preview/mk-150a1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664901">
            <a:off x="3428906" y="2149672"/>
            <a:ext cx="5750738" cy="4073944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611560" y="2564904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Арбалет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1560" y="4437112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Большой лук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1560" y="3501008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Самострел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11560" y="5373216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Стреляк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51520" y="188640"/>
            <a:ext cx="936104" cy="1080120"/>
            <a:chOff x="179512" y="2276872"/>
            <a:chExt cx="936104" cy="1080120"/>
          </a:xfrm>
        </p:grpSpPr>
        <p:pic>
          <p:nvPicPr>
            <p:cNvPr id="7" name="Picture 2" descr="https://www.vectorportal.com/img_novi/hand-grenade(1).jp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79512" y="2276872"/>
              <a:ext cx="936104" cy="108012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395536" y="256490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5538" name="Picture 2" descr="http://images.vfl.ru/ii/1432074810/41781908/878710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87624" y="1268760"/>
            <a:ext cx="6840760" cy="3960440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971600" y="188640"/>
            <a:ext cx="799288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buFontTx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Какое оружие НЕ изображено на картине </a:t>
            </a:r>
          </a:p>
          <a:p>
            <a:pPr algn="ctr">
              <a:buFontTx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В.Васнецова «Три богатыря»?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07704" y="4869160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Меч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4048" y="4869160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Копьё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07704" y="5805264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Секира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04048" y="5805264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Лук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40" name="Picture 4" descr="http://babygear.buyonsale.org/img/products/27874-topor-vikinga-spiegelburg-captn-sharky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3808917">
            <a:off x="1235873" y="4286515"/>
            <a:ext cx="1080120" cy="194421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1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6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51520" y="188640"/>
            <a:ext cx="936104" cy="1080120"/>
            <a:chOff x="179512" y="2276872"/>
            <a:chExt cx="936104" cy="1080120"/>
          </a:xfrm>
        </p:grpSpPr>
        <p:pic>
          <p:nvPicPr>
            <p:cNvPr id="7" name="Picture 2" descr="https://www.vectorportal.com/img_novi/hand-grenade(1).jpg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79512" y="2276872"/>
              <a:ext cx="936104" cy="108012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395536" y="256490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Заголовок 1"/>
          <p:cNvSpPr txBox="1">
            <a:spLocks/>
          </p:cNvSpPr>
          <p:nvPr/>
        </p:nvSpPr>
        <p:spPr>
          <a:xfrm>
            <a:off x="971600" y="188640"/>
            <a:ext cx="79208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buFontTx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 время Великой Отечественной войны наши фронтовики установку БМ-13 называли «Катюшей», </a:t>
            </a:r>
          </a:p>
          <a:p>
            <a:pPr algn="ctr">
              <a:buFontTx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 как называли автомат ППШ?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4" descr="http://xn--h1aagk2bza.xn--p1ai/upload/iblock/63e/63e001b7cf1e11b699b917744e42cb84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36217" y="2132856"/>
            <a:ext cx="5546187" cy="36004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539552" y="2852936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«Паша»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2" y="3789040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«Маша»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9552" y="4725144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«Папаша»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39552" y="5661248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«Мамаша»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51520" y="188640"/>
            <a:ext cx="936104" cy="1080120"/>
            <a:chOff x="179512" y="2276872"/>
            <a:chExt cx="936104" cy="1080120"/>
          </a:xfrm>
        </p:grpSpPr>
        <p:pic>
          <p:nvPicPr>
            <p:cNvPr id="7" name="Picture 2" descr="https://www.vectorportal.com/img_novi/hand-grenade(1).jp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79512" y="2276872"/>
              <a:ext cx="936104" cy="108012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395536" y="256490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Заголовок 1"/>
          <p:cNvSpPr txBox="1">
            <a:spLocks/>
          </p:cNvSpPr>
          <p:nvPr/>
        </p:nvSpPr>
        <p:spPr>
          <a:xfrm>
            <a:off x="971600" y="188640"/>
            <a:ext cx="7992888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buFontTx/>
              <a:buNone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Многофункцональный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комплекс  гражданского оружия, предназначенный  для активной  самообороны, подачи сигналов и освещения местности. Как называется этот травматический пистолет?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discovery.disaplus.ru/upload/iblock/070/070c8d810284a3e4fb9b2290b4281f0b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0EBF1"/>
              </a:clrFrom>
              <a:clrTo>
                <a:srgbClr val="F0EBF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0337">
            <a:off x="3794815" y="2858902"/>
            <a:ext cx="5573246" cy="3005182"/>
          </a:xfrm>
          <a:prstGeom prst="rect">
            <a:avLst/>
          </a:prstGeom>
          <a:noFill/>
        </p:spPr>
      </p:pic>
      <p:sp>
        <p:nvSpPr>
          <p:cNvPr id="13" name="Скругленный прямоугольник 12"/>
          <p:cNvSpPr/>
          <p:nvPr/>
        </p:nvSpPr>
        <p:spPr>
          <a:xfrm>
            <a:off x="827584" y="2636912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«Комар»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27584" y="4509120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«Пчела»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27584" y="5445224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«Оса»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27584" y="3573016"/>
            <a:ext cx="2664296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«Шмель»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20488870">
            <a:off x="219627" y="3137897"/>
            <a:ext cx="4680520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</a:t>
            </a:r>
            <a:r>
              <a:rPr lang="ru-RU" sz="6000" b="1" cap="none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итература</a:t>
            </a:r>
            <a:endParaRPr lang="ru-RU" sz="60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Вертикальный свиток 3">
            <a:hlinkClick r:id="rId2" action="ppaction://hlinksldjump"/>
          </p:cNvPr>
          <p:cNvSpPr/>
          <p:nvPr/>
        </p:nvSpPr>
        <p:spPr>
          <a:xfrm>
            <a:off x="5940152" y="908720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ертикальный свиток 4">
            <a:hlinkClick r:id="rId3" action="ppaction://hlinksldjump"/>
          </p:cNvPr>
          <p:cNvSpPr/>
          <p:nvPr/>
        </p:nvSpPr>
        <p:spPr>
          <a:xfrm>
            <a:off x="7380312" y="908720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ертикальный свиток 5">
            <a:hlinkClick r:id="rId4" action="ppaction://hlinksldjump"/>
          </p:cNvPr>
          <p:cNvSpPr/>
          <p:nvPr/>
        </p:nvSpPr>
        <p:spPr>
          <a:xfrm>
            <a:off x="5940152" y="1844824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ертикальный свиток 6">
            <a:hlinkClick r:id="rId5" action="ppaction://hlinksldjump"/>
          </p:cNvPr>
          <p:cNvSpPr/>
          <p:nvPr/>
        </p:nvSpPr>
        <p:spPr>
          <a:xfrm>
            <a:off x="7380312" y="1844824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ертикальный свиток 7">
            <a:hlinkClick r:id="rId6" action="ppaction://hlinksldjump"/>
          </p:cNvPr>
          <p:cNvSpPr/>
          <p:nvPr/>
        </p:nvSpPr>
        <p:spPr>
          <a:xfrm>
            <a:off x="5940152" y="2780928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ертикальный свиток 8">
            <a:hlinkClick r:id="rId7" action="ppaction://hlinksldjump"/>
          </p:cNvPr>
          <p:cNvSpPr/>
          <p:nvPr/>
        </p:nvSpPr>
        <p:spPr>
          <a:xfrm>
            <a:off x="7380312" y="2780928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Вертикальный свиток 9">
            <a:hlinkClick r:id="rId8" action="ppaction://hlinksldjump"/>
          </p:cNvPr>
          <p:cNvSpPr/>
          <p:nvPr/>
        </p:nvSpPr>
        <p:spPr>
          <a:xfrm>
            <a:off x="5940152" y="3717032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Вертикальный свиток 10">
            <a:hlinkClick r:id="rId9" action="ppaction://hlinksldjump"/>
          </p:cNvPr>
          <p:cNvSpPr/>
          <p:nvPr/>
        </p:nvSpPr>
        <p:spPr>
          <a:xfrm>
            <a:off x="5940152" y="4653136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http://images.easyfreeclipart.com/44/check-mark-clip-art-at-clkercom-vector-online-royalty-44536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012160" y="764704"/>
            <a:ext cx="792088" cy="858612"/>
          </a:xfrm>
          <a:prstGeom prst="rect">
            <a:avLst/>
          </a:prstGeom>
          <a:noFill/>
        </p:spPr>
      </p:pic>
      <p:pic>
        <p:nvPicPr>
          <p:cNvPr id="13" name="Picture 4" descr="http://images.easyfreeclipart.com/44/check-mark-clip-art-at-clkercom-vector-online-royalty-44536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452320" y="764704"/>
            <a:ext cx="792088" cy="858612"/>
          </a:xfrm>
          <a:prstGeom prst="rect">
            <a:avLst/>
          </a:prstGeom>
          <a:noFill/>
        </p:spPr>
      </p:pic>
      <p:pic>
        <p:nvPicPr>
          <p:cNvPr id="14" name="Picture 4" descr="http://images.easyfreeclipart.com/44/check-mark-clip-art-at-clkercom-vector-online-royalty-44536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012160" y="1700808"/>
            <a:ext cx="792088" cy="858612"/>
          </a:xfrm>
          <a:prstGeom prst="rect">
            <a:avLst/>
          </a:prstGeom>
          <a:noFill/>
        </p:spPr>
      </p:pic>
      <p:pic>
        <p:nvPicPr>
          <p:cNvPr id="15" name="Picture 4" descr="http://images.easyfreeclipart.com/44/check-mark-clip-art-at-clkercom-vector-online-royalty-44536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452320" y="1700808"/>
            <a:ext cx="792088" cy="858612"/>
          </a:xfrm>
          <a:prstGeom prst="rect">
            <a:avLst/>
          </a:prstGeom>
          <a:noFill/>
        </p:spPr>
      </p:pic>
      <p:pic>
        <p:nvPicPr>
          <p:cNvPr id="16" name="Picture 4" descr="http://images.easyfreeclipart.com/44/check-mark-clip-art-at-clkercom-vector-online-royalty-44536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012160" y="2636912"/>
            <a:ext cx="792088" cy="858612"/>
          </a:xfrm>
          <a:prstGeom prst="rect">
            <a:avLst/>
          </a:prstGeom>
          <a:noFill/>
        </p:spPr>
      </p:pic>
      <p:pic>
        <p:nvPicPr>
          <p:cNvPr id="17" name="Picture 4" descr="http://images.easyfreeclipart.com/44/check-mark-clip-art-at-clkercom-vector-online-royalty-44536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452320" y="2636912"/>
            <a:ext cx="792088" cy="858612"/>
          </a:xfrm>
          <a:prstGeom prst="rect">
            <a:avLst/>
          </a:prstGeom>
          <a:noFill/>
        </p:spPr>
      </p:pic>
      <p:pic>
        <p:nvPicPr>
          <p:cNvPr id="18" name="Picture 4" descr="http://images.easyfreeclipart.com/44/check-mark-clip-art-at-clkercom-vector-online-royalty-44536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012160" y="3573016"/>
            <a:ext cx="792088" cy="858612"/>
          </a:xfrm>
          <a:prstGeom prst="rect">
            <a:avLst/>
          </a:prstGeom>
          <a:noFill/>
        </p:spPr>
      </p:pic>
      <p:pic>
        <p:nvPicPr>
          <p:cNvPr id="19" name="Picture 4" descr="http://images.easyfreeclipart.com/44/check-mark-clip-art-at-clkercom-vector-online-royalty-44536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012160" y="4509120"/>
            <a:ext cx="792088" cy="858612"/>
          </a:xfrm>
          <a:prstGeom prst="rect">
            <a:avLst/>
          </a:prstGeom>
          <a:noFill/>
        </p:spPr>
      </p:pic>
      <p:sp>
        <p:nvSpPr>
          <p:cNvPr id="20" name="5-конечная звезда 19">
            <a:hlinkClick r:id="rId11" action="ppaction://hlinksldjump"/>
          </p:cNvPr>
          <p:cNvSpPr/>
          <p:nvPr/>
        </p:nvSpPr>
        <p:spPr>
          <a:xfrm>
            <a:off x="4283968" y="5661248"/>
            <a:ext cx="914400" cy="914400"/>
          </a:xfrm>
          <a:prstGeom prst="star5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ar1812y.narod.ru/style/brdn01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5576" y="1052736"/>
            <a:ext cx="7620000" cy="5419726"/>
          </a:xfrm>
          <a:prstGeom prst="rect">
            <a:avLst/>
          </a:prstGeom>
          <a:noFill/>
        </p:spPr>
      </p:pic>
      <p:sp>
        <p:nvSpPr>
          <p:cNvPr id="3" name="Вертикальный свиток 2">
            <a:hlinkClick r:id="rId4" action="ppaction://hlinksldjump"/>
          </p:cNvPr>
          <p:cNvSpPr/>
          <p:nvPr/>
        </p:nvSpPr>
        <p:spPr>
          <a:xfrm>
            <a:off x="8309023" y="116632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260648"/>
            <a:ext cx="7128792" cy="86409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 каком сражении рассказывают следующие строки и кто их написал: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0" y="1196752"/>
            <a:ext cx="6444208" cy="3816424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Вам не видать таких сражений!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Носились знамена, как тени,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дыму огонь блестел,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Звучал булат, картечь визжала,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Рука бойцов колоть устала,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ядрам пролетать мешала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Гора кровавых тел.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6588224" y="5949280"/>
            <a:ext cx="2016224" cy="730405"/>
          </a:xfrm>
          <a:prstGeom prst="vertic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2" name="Picture 4" descr="http://art-notes.ru/wp-content/uploads/2016/07/lermontov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56176" y="1340768"/>
            <a:ext cx="2016224" cy="2664296"/>
          </a:xfrm>
          <a:prstGeom prst="rect">
            <a:avLst/>
          </a:prstGeom>
          <a:noFill/>
        </p:spPr>
      </p:pic>
      <p:sp>
        <p:nvSpPr>
          <p:cNvPr id="9" name="Вертикальный свиток 8"/>
          <p:cNvSpPr/>
          <p:nvPr/>
        </p:nvSpPr>
        <p:spPr>
          <a:xfrm>
            <a:off x="6012160" y="4077072"/>
            <a:ext cx="2232248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Лермонтов М.Ю.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1835696" y="5229200"/>
            <a:ext cx="2520280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«БОРОДИНО»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>
            <a:hlinkClick r:id="rId3" action="ppaction://hlinksldjump"/>
          </p:cNvPr>
          <p:cNvSpPr/>
          <p:nvPr/>
        </p:nvSpPr>
        <p:spPr>
          <a:xfrm>
            <a:off x="8309023" y="116632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https://odighitria.ru/images/1812_Patriotic_war/1812_Patriotic_war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1628800"/>
            <a:ext cx="8640960" cy="4803410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55576" y="260648"/>
            <a:ext cx="7128792" cy="86409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Назовите автора и название произведения: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0" y="1124744"/>
            <a:ext cx="6444208" cy="2160240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Гроза двенадцатого года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Настала - кто тут нам помог?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Остервенение народа,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Барклай, зима иль русский бог?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6588224" y="5949280"/>
            <a:ext cx="2016224" cy="730405"/>
          </a:xfrm>
          <a:prstGeom prst="vertic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4" descr="https://www.syl.ru/misc/i/ai/286182/156314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660232" y="1268760"/>
            <a:ext cx="1944216" cy="2736304"/>
          </a:xfrm>
          <a:prstGeom prst="rect">
            <a:avLst/>
          </a:prstGeom>
          <a:noFill/>
        </p:spPr>
      </p:pic>
      <p:sp>
        <p:nvSpPr>
          <p:cNvPr id="9" name="Вертикальный свиток 8"/>
          <p:cNvSpPr/>
          <p:nvPr/>
        </p:nvSpPr>
        <p:spPr>
          <a:xfrm>
            <a:off x="6516216" y="3933056"/>
            <a:ext cx="2232248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Пушкин А.С.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899592" y="4005064"/>
            <a:ext cx="4176464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«ЕВГЕНИЙ ОНЕГИН»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>
            <a:hlinkClick r:id="rId3" action="ppaction://hlinksldjump"/>
          </p:cNvPr>
          <p:cNvSpPr/>
          <p:nvPr/>
        </p:nvSpPr>
        <p:spPr>
          <a:xfrm>
            <a:off x="8309023" y="116632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755576" y="260648"/>
            <a:ext cx="7128792" cy="86409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Как называется эта песня,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кто её сочинил и про кого она?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5842" name="Picture 2" descr="https://etosibir.ru/wp-content/uploads/2013/11/pokorenie_sibiri_ermakom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5536" y="1179136"/>
            <a:ext cx="8359381" cy="5202192"/>
          </a:xfrm>
          <a:prstGeom prst="rect">
            <a:avLst/>
          </a:prstGeom>
          <a:noFill/>
        </p:spPr>
      </p:pic>
      <p:sp>
        <p:nvSpPr>
          <p:cNvPr id="5" name="Вертикальный свиток 4"/>
          <p:cNvSpPr/>
          <p:nvPr/>
        </p:nvSpPr>
        <p:spPr>
          <a:xfrm>
            <a:off x="0" y="1196752"/>
            <a:ext cx="6444208" cy="4176464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Иртыш кипел в крутых брегах,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Вздымалися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седые волны,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рассыпались с рёвом в прах,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Бия о брег казачьи челны.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вождём покой в объятьях сна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Дружина храбрая вкушала;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Кучумом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буря лишь одна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их погибель не дремала!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6588224" y="5949280"/>
            <a:ext cx="2016224" cy="730405"/>
          </a:xfrm>
          <a:prstGeom prst="vertic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4" descr="https://fs01.infourok.ru/images/doc/37/47248/310/img9.jpg"/>
          <p:cNvPicPr>
            <a:picLocks noChangeAspect="1" noChangeArrowheads="1"/>
          </p:cNvPicPr>
          <p:nvPr/>
        </p:nvPicPr>
        <p:blipFill>
          <a:blip r:embed="rId5" cstate="email"/>
          <a:srcRect r="44295" b="4035"/>
          <a:stretch>
            <a:fillRect/>
          </a:stretch>
        </p:blipFill>
        <p:spPr bwMode="auto">
          <a:xfrm>
            <a:off x="6300191" y="1412776"/>
            <a:ext cx="2016225" cy="2736304"/>
          </a:xfrm>
          <a:prstGeom prst="rect">
            <a:avLst/>
          </a:prstGeom>
          <a:noFill/>
        </p:spPr>
      </p:pic>
      <p:sp>
        <p:nvSpPr>
          <p:cNvPr id="8" name="Вертикальный свиток 7"/>
          <p:cNvSpPr/>
          <p:nvPr/>
        </p:nvSpPr>
        <p:spPr>
          <a:xfrm>
            <a:off x="6156176" y="4293096"/>
            <a:ext cx="2232248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Рылеев К.Ф.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ертикальный свиток 8"/>
          <p:cNvSpPr/>
          <p:nvPr/>
        </p:nvSpPr>
        <p:spPr>
          <a:xfrm>
            <a:off x="1187624" y="5229200"/>
            <a:ext cx="3744416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«СМЕРТЬ ЕРМАКА»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topwar.ru/uploads/posts/2012-09/1348824011_1812_saltanovka_big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1700808"/>
            <a:ext cx="7344816" cy="4917834"/>
          </a:xfrm>
          <a:prstGeom prst="rect">
            <a:avLst/>
          </a:prstGeom>
          <a:noFill/>
        </p:spPr>
      </p:pic>
      <p:sp>
        <p:nvSpPr>
          <p:cNvPr id="2" name="Вертикальный свиток 1">
            <a:hlinkClick r:id="rId4" action="ppaction://hlinksldjump"/>
          </p:cNvPr>
          <p:cNvSpPr/>
          <p:nvPr/>
        </p:nvSpPr>
        <p:spPr>
          <a:xfrm>
            <a:off x="8309023" y="116632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755576" y="260648"/>
            <a:ext cx="7200800" cy="144016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Как звали русского поэта, одного из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командиров партизанского движения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ремён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Отечественной войны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1812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друга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А.С.Пушкина?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2699792" y="1700808"/>
            <a:ext cx="6444208" cy="4176464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В ужасах войны кровавой </a:t>
            </a:r>
          </a:p>
          <a:p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Я опасности искал, </a:t>
            </a:r>
          </a:p>
          <a:p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Я горел бессмертной славой, Разрушением дышал; </a:t>
            </a:r>
          </a:p>
          <a:p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И в безумстве упоенный </a:t>
            </a:r>
          </a:p>
          <a:p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Чадом славы бранных дел, Посреди грозы военной </a:t>
            </a:r>
          </a:p>
          <a:p>
            <a:r>
              <a:rPr lang="ru-RU" sz="2800" b="1" dirty="0" err="1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Счастие</a:t>
            </a:r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 найти хотел!..</a:t>
            </a:r>
            <a:endParaRPr lang="ru-RU" sz="2800" b="1" dirty="0">
              <a:solidFill>
                <a:srgbClr val="803D0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6588224" y="5949280"/>
            <a:ext cx="2016224" cy="730405"/>
          </a:xfrm>
          <a:prstGeom prst="vertic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0" name="Picture 4" descr="http://old.1812panorama.ru/lemus/img/kup4-5b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3568" y="1700808"/>
            <a:ext cx="2016224" cy="2674099"/>
          </a:xfrm>
          <a:prstGeom prst="rect">
            <a:avLst/>
          </a:prstGeom>
          <a:noFill/>
        </p:spPr>
      </p:pic>
      <p:sp>
        <p:nvSpPr>
          <p:cNvPr id="8" name="Вертикальный свиток 7"/>
          <p:cNvSpPr/>
          <p:nvPr/>
        </p:nvSpPr>
        <p:spPr>
          <a:xfrm>
            <a:off x="539552" y="4437112"/>
            <a:ext cx="2232248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Денис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Давыдов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>
            <a:hlinkClick r:id="rId3" action="ppaction://hlinksldjump"/>
          </p:cNvPr>
          <p:cNvSpPr/>
          <p:nvPr/>
        </p:nvSpPr>
        <p:spPr>
          <a:xfrm>
            <a:off x="8309023" y="116632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755576" y="260648"/>
            <a:ext cx="7128792" cy="86409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 каком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российском полководце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п</a:t>
            </a:r>
            <a:r>
              <a:rPr lang="ru-RU" sz="3200" b="1" baseline="0" dirty="0" smtClean="0">
                <a:latin typeface="Times New Roman" pitchFamily="18" charset="0"/>
                <a:ea typeface="+mj-ea"/>
                <a:cs typeface="Times New Roman" pitchFamily="18" charset="0"/>
              </a:rPr>
              <a:t>исал</a:t>
            </a: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лорд Байрон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2843808" y="1196752"/>
            <a:ext cx="5976664" cy="1224136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«Над ним посмеивались иногда,</a:t>
            </a:r>
            <a:b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А он в ответ брал с ходу города...»</a:t>
            </a:r>
            <a:endParaRPr lang="ru-RU" sz="2800" b="1" dirty="0">
              <a:solidFill>
                <a:srgbClr val="803D0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Лента лицом вниз 12"/>
          <p:cNvSpPr/>
          <p:nvPr/>
        </p:nvSpPr>
        <p:spPr>
          <a:xfrm>
            <a:off x="251520" y="5877272"/>
            <a:ext cx="2376264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Суворов А.В.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6" descr="http://www.neprostoy.com.opt-images.1c-bitrix-cdn.ru/upload/iblock/dc6/dc69d9fb510d0360774beee9878be395.jpg?1487994103133620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8024" y="3573016"/>
            <a:ext cx="1584176" cy="2304256"/>
          </a:xfrm>
          <a:prstGeom prst="rect">
            <a:avLst/>
          </a:prstGeom>
          <a:noFill/>
        </p:spPr>
      </p:pic>
      <p:sp>
        <p:nvSpPr>
          <p:cNvPr id="15" name="Лента лицом вниз 14"/>
          <p:cNvSpPr/>
          <p:nvPr/>
        </p:nvSpPr>
        <p:spPr>
          <a:xfrm>
            <a:off x="4427984" y="5877272"/>
            <a:ext cx="2376264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Сталин И.В.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8" descr="https://fs00.infourok.ru/images/doc/277/282917/img2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99792" y="2780928"/>
            <a:ext cx="1656184" cy="2455721"/>
          </a:xfrm>
          <a:prstGeom prst="rect">
            <a:avLst/>
          </a:prstGeom>
          <a:noFill/>
        </p:spPr>
      </p:pic>
      <p:sp>
        <p:nvSpPr>
          <p:cNvPr id="17" name="Лента лицом вниз 16"/>
          <p:cNvSpPr/>
          <p:nvPr/>
        </p:nvSpPr>
        <p:spPr>
          <a:xfrm>
            <a:off x="2339752" y="5229200"/>
            <a:ext cx="2376264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Жуков Г.К.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4" descr="http://900igr.net/up/datai/140447/0007-003-.png"/>
          <p:cNvPicPr>
            <a:picLocks noChangeAspect="1" noChangeArrowheads="1"/>
          </p:cNvPicPr>
          <p:nvPr/>
        </p:nvPicPr>
        <p:blipFill>
          <a:blip r:embed="rId6" cstate="email"/>
          <a:srcRect b="-775"/>
          <a:stretch>
            <a:fillRect/>
          </a:stretch>
        </p:blipFill>
        <p:spPr bwMode="auto">
          <a:xfrm>
            <a:off x="6804248" y="2924944"/>
            <a:ext cx="1656184" cy="2304256"/>
          </a:xfrm>
          <a:prstGeom prst="rect">
            <a:avLst/>
          </a:prstGeom>
          <a:noFill/>
        </p:spPr>
      </p:pic>
      <p:sp>
        <p:nvSpPr>
          <p:cNvPr id="19" name="Лента лицом вниз 18"/>
          <p:cNvSpPr/>
          <p:nvPr/>
        </p:nvSpPr>
        <p:spPr>
          <a:xfrm>
            <a:off x="6444208" y="5229200"/>
            <a:ext cx="2376264" cy="720080"/>
          </a:xfrm>
          <a:prstGeom prst="ribb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Кутузов М.И.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s://www.syl.ru/misc/i/ai/183186/744950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11560" y="3573016"/>
            <a:ext cx="1671000" cy="2304256"/>
          </a:xfrm>
          <a:prstGeom prst="rect">
            <a:avLst/>
          </a:prstGeom>
          <a:noFill/>
        </p:spPr>
      </p:pic>
      <p:pic>
        <p:nvPicPr>
          <p:cNvPr id="20" name="Picture 2" descr="http://russkijjazikmtn.ucoz.com/_nw/1/15229138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21093880">
            <a:off x="773587" y="796308"/>
            <a:ext cx="1584176" cy="232587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58732E-7 L 0.36215 -0.09438 " pathEditMode="relative" ptsTypes="AA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11751E-7 L 0.35052 4.11751E-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>
            <a:hlinkClick r:id="rId3" action="ppaction://hlinksldjump"/>
          </p:cNvPr>
          <p:cNvSpPr/>
          <p:nvPr/>
        </p:nvSpPr>
        <p:spPr>
          <a:xfrm>
            <a:off x="8309023" y="116632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8" name="Picture 6" descr="https://i01.fotocdn.net/s10/200/public_pin_m/206/246407520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9552" y="1196752"/>
            <a:ext cx="6408712" cy="5544616"/>
          </a:xfrm>
          <a:prstGeom prst="rect">
            <a:avLst/>
          </a:prstGeom>
          <a:noFill/>
        </p:spPr>
      </p:pic>
      <p:sp>
        <p:nvSpPr>
          <p:cNvPr id="6" name="Вертикальный свиток 5"/>
          <p:cNvSpPr/>
          <p:nvPr/>
        </p:nvSpPr>
        <p:spPr>
          <a:xfrm>
            <a:off x="3563888" y="1196752"/>
            <a:ext cx="5580112" cy="5400600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Жди меня, и я вернусь, </a:t>
            </a:r>
          </a:p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Всем смертям назло. </a:t>
            </a:r>
          </a:p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Кто не ждал меня, тот пусть Скажет: - Повезло. </a:t>
            </a:r>
          </a:p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Не понять, не ждавшим им, </a:t>
            </a:r>
          </a:p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Как среди огня </a:t>
            </a:r>
          </a:p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Ожиданием своим </a:t>
            </a:r>
          </a:p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Ты спасла меня. </a:t>
            </a:r>
          </a:p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Как я выжил, будем знать Только мы с тобой,- </a:t>
            </a:r>
          </a:p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Просто ты умела ждать, </a:t>
            </a:r>
          </a:p>
          <a:p>
            <a:r>
              <a:rPr lang="ru-RU" sz="24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Как никто другой.</a:t>
            </a:r>
            <a:endParaRPr lang="ru-RU" sz="2400" b="1" dirty="0">
              <a:solidFill>
                <a:srgbClr val="803D0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539552" y="5877272"/>
            <a:ext cx="2016224" cy="730405"/>
          </a:xfrm>
          <a:prstGeom prst="vertic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55576" y="260648"/>
            <a:ext cx="7128792" cy="8640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Кто автор стихотворения?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8920" name="Picture 8" descr="http://www.tagmuscol.ru/_nw/1/6139717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259632" y="1340768"/>
            <a:ext cx="2114317" cy="2924944"/>
          </a:xfrm>
          <a:prstGeom prst="rect">
            <a:avLst/>
          </a:prstGeom>
          <a:noFill/>
        </p:spPr>
      </p:pic>
      <p:sp>
        <p:nvSpPr>
          <p:cNvPr id="10" name="Вертикальный свиток 9"/>
          <p:cNvSpPr/>
          <p:nvPr/>
        </p:nvSpPr>
        <p:spPr>
          <a:xfrm>
            <a:off x="1115616" y="4365104"/>
            <a:ext cx="2232248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Константин Симонов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ptzgovorit.ru/sites/default/files/styles/700x400/public/original_nodes/37692573.jpg?itok=JolhW0-Z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1560" y="1268760"/>
            <a:ext cx="7905426" cy="4896544"/>
          </a:xfrm>
          <a:prstGeom prst="rect">
            <a:avLst/>
          </a:prstGeom>
          <a:noFill/>
        </p:spPr>
      </p:pic>
      <p:sp>
        <p:nvSpPr>
          <p:cNvPr id="3" name="Вертикальный свиток 2">
            <a:hlinkClick r:id="rId4" action="ppaction://hlinksldjump"/>
          </p:cNvPr>
          <p:cNvSpPr/>
          <p:nvPr/>
        </p:nvSpPr>
        <p:spPr>
          <a:xfrm>
            <a:off x="8309023" y="116632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260648"/>
            <a:ext cx="7128792" cy="86409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Из какого произведения взяты эти строки и кто автор: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0" y="1196752"/>
            <a:ext cx="6444208" cy="3456384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Переправа! Переправа!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Берег левый, берег правый,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Снег шершавый, кромка льда...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Кому память, кому слава,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Кому тёмная вода, —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 приметы, ни следа.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6588224" y="5949280"/>
            <a:ext cx="2016224" cy="730405"/>
          </a:xfrm>
          <a:prstGeom prst="vertic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611560" y="5229200"/>
            <a:ext cx="4824536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Поэма «ВАСИЛИЙ ТЁРКИН»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8" name="Picture 4" descr="https://www.bookvoed.ru/files/5132/98/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00192" y="1412776"/>
            <a:ext cx="2016224" cy="2762672"/>
          </a:xfrm>
          <a:prstGeom prst="rect">
            <a:avLst/>
          </a:prstGeom>
          <a:noFill/>
        </p:spPr>
      </p:pic>
      <p:sp>
        <p:nvSpPr>
          <p:cNvPr id="9" name="Вертикальный свиток 8"/>
          <p:cNvSpPr/>
          <p:nvPr/>
        </p:nvSpPr>
        <p:spPr>
          <a:xfrm>
            <a:off x="6156176" y="4293096"/>
            <a:ext cx="2232248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Твардовский А.Т.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Танк Т-34-85 на рисунках война, история, танк-34-8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99592" y="1412776"/>
            <a:ext cx="7405059" cy="4924365"/>
          </a:xfrm>
          <a:prstGeom prst="rect">
            <a:avLst/>
          </a:prstGeom>
          <a:noFill/>
        </p:spPr>
      </p:pic>
      <p:sp>
        <p:nvSpPr>
          <p:cNvPr id="2" name="Вертикальный свиток 1">
            <a:hlinkClick r:id="rId4" action="ppaction://hlinksldjump"/>
          </p:cNvPr>
          <p:cNvSpPr/>
          <p:nvPr/>
        </p:nvSpPr>
        <p:spPr>
          <a:xfrm>
            <a:off x="8309023" y="116632"/>
            <a:ext cx="834977" cy="730405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Танк Т-34-85 на рисунках война, история, танк-34-8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5576" y="1340768"/>
            <a:ext cx="7620000" cy="4981575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55576" y="260648"/>
            <a:ext cx="7344816" cy="8640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Кто автор стихотворения?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6588224" y="5949280"/>
            <a:ext cx="2016224" cy="730405"/>
          </a:xfrm>
          <a:prstGeom prst="vertic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0" y="1196752"/>
            <a:ext cx="6444208" cy="4104456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Повстречаться бы с танкистами</a:t>
            </a:r>
            <a:b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И сказать им так: «Друзья,</a:t>
            </a:r>
            <a:b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Вы воюете с фашистами,</a:t>
            </a:r>
            <a:b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Воевать хочу и я!»</a:t>
            </a:r>
            <a:b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Сел бы я в кабину тесную</a:t>
            </a:r>
            <a:b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И за Родину свою,</a:t>
            </a:r>
            <a:b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За просторную, чудесную</a:t>
            </a:r>
            <a:b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803D06"/>
                </a:solidFill>
                <a:latin typeface="Times New Roman" pitchFamily="18" charset="0"/>
                <a:cs typeface="Times New Roman" pitchFamily="18" charset="0"/>
              </a:rPr>
              <a:t>Отличился бы в бою.</a:t>
            </a:r>
            <a:endParaRPr lang="ru-RU" sz="2800" b="1" dirty="0">
              <a:solidFill>
                <a:srgbClr val="803D0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70" name="Picture 6" descr="http://miraman.ru/uploads/20160526/Blaginina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588224" y="1340768"/>
            <a:ext cx="1831308" cy="2448272"/>
          </a:xfrm>
          <a:prstGeom prst="rect">
            <a:avLst/>
          </a:prstGeom>
          <a:noFill/>
        </p:spPr>
      </p:pic>
      <p:sp>
        <p:nvSpPr>
          <p:cNvPr id="9" name="Вертикальный свиток 8"/>
          <p:cNvSpPr/>
          <p:nvPr/>
        </p:nvSpPr>
        <p:spPr>
          <a:xfrm>
            <a:off x="6372200" y="4005064"/>
            <a:ext cx="2232248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Благинина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Е.А.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395536" y="5373216"/>
            <a:ext cx="5472608" cy="936104"/>
          </a:xfrm>
          <a:prstGeom prst="verticalScroll">
            <a:avLst/>
          </a:prstGeom>
          <a:solidFill>
            <a:srgbClr val="803D0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Стихотворение «ХОРОШО БЫ…»</a:t>
            </a:r>
            <a:endParaRPr lang="ru-RU" sz="24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5301208"/>
            <a:ext cx="6840760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Ордена и медали</a:t>
            </a:r>
            <a:endParaRPr lang="ru-RU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5-конечная звезда 4">
            <a:hlinkClick r:id="rId2" action="ppaction://hlinksldjump"/>
          </p:cNvPr>
          <p:cNvSpPr/>
          <p:nvPr/>
        </p:nvSpPr>
        <p:spPr>
          <a:xfrm>
            <a:off x="6372200" y="476672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7668344" y="476672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5-конечная звезда 6">
            <a:hlinkClick r:id="rId4" action="ppaction://hlinksldjump"/>
          </p:cNvPr>
          <p:cNvSpPr/>
          <p:nvPr/>
        </p:nvSpPr>
        <p:spPr>
          <a:xfrm>
            <a:off x="7092280" y="1700808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5-конечная звезда 7">
            <a:hlinkClick r:id="rId5" action="ppaction://hlinksldjump"/>
          </p:cNvPr>
          <p:cNvSpPr/>
          <p:nvPr/>
        </p:nvSpPr>
        <p:spPr>
          <a:xfrm>
            <a:off x="6156176" y="2852936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5-конечная звезда 8">
            <a:hlinkClick r:id="rId6" action="ppaction://hlinksldjump"/>
          </p:cNvPr>
          <p:cNvSpPr/>
          <p:nvPr/>
        </p:nvSpPr>
        <p:spPr>
          <a:xfrm>
            <a:off x="7452320" y="2852936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5-конечная звезда 9">
            <a:hlinkClick r:id="rId7" action="ppaction://hlinksldjump"/>
          </p:cNvPr>
          <p:cNvSpPr/>
          <p:nvPr/>
        </p:nvSpPr>
        <p:spPr>
          <a:xfrm>
            <a:off x="4572000" y="4077072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5-конечная звезда 10">
            <a:hlinkClick r:id="rId8" action="ppaction://hlinksldjump"/>
          </p:cNvPr>
          <p:cNvSpPr/>
          <p:nvPr/>
        </p:nvSpPr>
        <p:spPr>
          <a:xfrm>
            <a:off x="6012160" y="4077072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5-конечная звезда 11">
            <a:hlinkClick r:id="rId9" action="ppaction://hlinksldjump"/>
          </p:cNvPr>
          <p:cNvSpPr/>
          <p:nvPr/>
        </p:nvSpPr>
        <p:spPr>
          <a:xfrm>
            <a:off x="7380312" y="4077072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5-конечная звезда 12">
            <a:hlinkClick r:id="rId10" action="ppaction://hlinksldjump"/>
          </p:cNvPr>
          <p:cNvSpPr/>
          <p:nvPr/>
        </p:nvSpPr>
        <p:spPr>
          <a:xfrm>
            <a:off x="7956376" y="5661248"/>
            <a:ext cx="914400" cy="914400"/>
          </a:xfrm>
          <a:prstGeom prst="star5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99592" y="260648"/>
            <a:ext cx="8244408" cy="7200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25438" algn="l"/>
              </a:tabLst>
            </a:pPr>
            <a:r>
              <a:rPr lang="ru-RU" sz="3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Первой советской медалью стала медаль…</a:t>
            </a:r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Medal for Valor USSR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1196752"/>
            <a:ext cx="1512168" cy="2963850"/>
          </a:xfrm>
          <a:prstGeom prst="rect">
            <a:avLst/>
          </a:prstGeom>
          <a:noFill/>
        </p:spPr>
      </p:pic>
      <p:pic>
        <p:nvPicPr>
          <p:cNvPr id="18438" name="Picture 6" descr="Medal for Merit in Combat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7FCF8"/>
              </a:clrFrom>
              <a:clrTo>
                <a:srgbClr val="F7FC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1124744"/>
            <a:ext cx="1597658" cy="2960992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6372200" y="1412776"/>
            <a:ext cx="2267744" cy="864096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 боевые заслуги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9552" y="1412776"/>
            <a:ext cx="2267744" cy="864096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отвагу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83768" y="5589240"/>
            <a:ext cx="4752528" cy="864096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ХХ лет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Рабоче-Крестьянской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Красной Армии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07704" y="4437112"/>
            <a:ext cx="4752528" cy="864096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оборону Москвы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42" name="Picture 10" descr="Defense of Moscow OBVERSE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6FCFC"/>
              </a:clrFrom>
              <a:clrTo>
                <a:srgbClr val="F6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2492896"/>
            <a:ext cx="1656184" cy="3025297"/>
          </a:xfrm>
          <a:prstGeom prst="rect">
            <a:avLst/>
          </a:prstGeom>
          <a:noFill/>
        </p:spPr>
      </p:pic>
      <p:pic>
        <p:nvPicPr>
          <p:cNvPr id="18440" name="Picture 8" descr="http://uchebilka.ru/pars_docs/refs/3/2406/2406_html_1a078981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3501008"/>
            <a:ext cx="1545485" cy="2958500"/>
          </a:xfrm>
          <a:prstGeom prst="rect">
            <a:avLst/>
          </a:prstGeom>
          <a:noFill/>
        </p:spPr>
      </p:pic>
      <p:sp>
        <p:nvSpPr>
          <p:cNvPr id="3" name="5-конечная звезда 2">
            <a:hlinkClick r:id="rId7" action="ppaction://hlinksldjump"/>
          </p:cNvPr>
          <p:cNvSpPr/>
          <p:nvPr/>
        </p:nvSpPr>
        <p:spPr>
          <a:xfrm>
            <a:off x="0" y="0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48138E-6 L -0.36007 -0.247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" y="-1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84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4" name="Picture 4" descr="http://falar-shop.ru/images/product/l/22e95ec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4048" y="1196752"/>
            <a:ext cx="3824141" cy="4634730"/>
          </a:xfrm>
          <a:prstGeom prst="rect">
            <a:avLst/>
          </a:prstGeom>
          <a:noFill/>
        </p:spPr>
      </p:pic>
      <p:sp>
        <p:nvSpPr>
          <p:cNvPr id="4" name="5-конечная звезда 3">
            <a:hlinkClick r:id="rId4" action="ppaction://hlinksldjump"/>
          </p:cNvPr>
          <p:cNvSpPr/>
          <p:nvPr/>
        </p:nvSpPr>
        <p:spPr>
          <a:xfrm>
            <a:off x="0" y="0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03648" y="260648"/>
            <a:ext cx="7128792" cy="86409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Назовите девиз женского ордена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святой Екатерины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5536" y="3789040"/>
            <a:ext cx="5112568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любовь и преданность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2852936"/>
            <a:ext cx="5112568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любовь и нежность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5661248"/>
            <a:ext cx="5112568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любовь и отечество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5536" y="4725144"/>
            <a:ext cx="5112568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любовь и верность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0" y="0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1138" name="Picture 2" descr="http://s018.radikal.ru/i504/1201/5d/2deb7e89c49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47664" y="1484784"/>
            <a:ext cx="6043028" cy="4176464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87624" y="260648"/>
            <a:ext cx="7704856" cy="129614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Что означают четыре латинские буквы на первом российском ордене                Святого Андрея Первозванного – SAPR?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80312" y="6093296"/>
            <a:ext cx="1512168" cy="504056"/>
          </a:xfrm>
          <a:prstGeom prst="roundRect">
            <a:avLst/>
          </a:prstGeom>
          <a:solidFill>
            <a:srgbClr val="BF1003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1600" y="5373216"/>
            <a:ext cx="7272808" cy="648072"/>
          </a:xfrm>
          <a:prstGeom prst="roundRect">
            <a:avLst/>
          </a:prstGeom>
          <a:solidFill>
            <a:srgbClr val="FFBDBD"/>
          </a:solidFill>
          <a:ln w="50800">
            <a:solidFill>
              <a:srgbClr val="BF1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BF1003"/>
                </a:solidFill>
                <a:latin typeface="Times New Roman" pitchFamily="18" charset="0"/>
                <a:cs typeface="Times New Roman" pitchFamily="18" charset="0"/>
              </a:rPr>
              <a:t>«Святой Андрей, покровитель России»</a:t>
            </a:r>
            <a:endParaRPr lang="ru-RU" sz="2800" b="1" dirty="0">
              <a:solidFill>
                <a:srgbClr val="BF100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3" action="ppaction://hlinksldjump"/>
          </p:cNvPr>
          <p:cNvSpPr/>
          <p:nvPr/>
        </p:nvSpPr>
        <p:spPr>
          <a:xfrm>
            <a:off x="0" y="0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87624" y="260648"/>
            <a:ext cx="7632848" cy="1368152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Удостоенные всех трёх степеней этого ордена,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и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меновались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кавалерами ордена _____</a:t>
            </a: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и в правах приравнивались к Героям Советского Союза.     Как называется этот орден?</a:t>
            </a:r>
            <a:endParaRPr kumimoji="0" lang="ru-RU" sz="3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90116" name="Picture 4" descr="http://www.bibliotekar.ru/4-1-78-ordena-velikoy-otechestvennoy-voyny/3.files/image001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7" y="1556791"/>
            <a:ext cx="4032449" cy="1532331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115616" y="2060848"/>
            <a:ext cx="2664296" cy="720080"/>
          </a:xfrm>
          <a:prstGeom prst="roundRect">
            <a:avLst/>
          </a:prstGeom>
          <a:solidFill>
            <a:srgbClr val="BF1003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«Суворова»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48064" y="5445224"/>
            <a:ext cx="2664296" cy="720080"/>
          </a:xfrm>
          <a:prstGeom prst="roundRect">
            <a:avLst/>
          </a:prstGeom>
          <a:solidFill>
            <a:srgbClr val="BF1003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«Богдана Хмельницкого»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48064" y="3140968"/>
            <a:ext cx="2664296" cy="720080"/>
          </a:xfrm>
          <a:prstGeom prst="roundRect">
            <a:avLst/>
          </a:prstGeom>
          <a:solidFill>
            <a:srgbClr val="BF1003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«Славы»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15616" y="4221088"/>
            <a:ext cx="2664296" cy="720080"/>
          </a:xfrm>
          <a:prstGeom prst="roundRect">
            <a:avLst/>
          </a:prstGeom>
          <a:solidFill>
            <a:srgbClr val="BF1003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«Кутузова»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4427984" y="3861048"/>
            <a:ext cx="3672408" cy="1512168"/>
            <a:chOff x="4427984" y="3861048"/>
            <a:chExt cx="3528392" cy="1417388"/>
          </a:xfrm>
        </p:grpSpPr>
        <p:sp>
          <p:nvSpPr>
            <p:cNvPr id="14" name="Овал 13"/>
            <p:cNvSpPr/>
            <p:nvPr/>
          </p:nvSpPr>
          <p:spPr>
            <a:xfrm>
              <a:off x="6012160" y="4206317"/>
              <a:ext cx="504056" cy="554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716016" y="4206317"/>
              <a:ext cx="504056" cy="554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0120" name="Picture 8" descr="http://stalingrad.vpravda.ru/sites/default/files/content/images/2017-07-28-14-17-54-0_89356500.jpeg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27984" y="3861048"/>
              <a:ext cx="3528392" cy="1417388"/>
            </a:xfrm>
            <a:prstGeom prst="rect">
              <a:avLst/>
            </a:prstGeom>
            <a:noFill/>
          </p:spPr>
        </p:pic>
      </p:grpSp>
      <p:pic>
        <p:nvPicPr>
          <p:cNvPr id="90122" name="Picture 10" descr="https://www.kpu.ua/uploads/2016/10/81042065_02_ordena_bogdana_hmelnickogo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5013175"/>
            <a:ext cx="3816424" cy="1568975"/>
          </a:xfrm>
          <a:prstGeom prst="rect">
            <a:avLst/>
          </a:prstGeom>
          <a:noFill/>
        </p:spPr>
      </p:pic>
      <p:pic>
        <p:nvPicPr>
          <p:cNvPr id="90118" name="Picture 6" descr="https://otvet.imgsmail.ru/download/58fd465bf8b64db288b91ef414ad04d4_i-5984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780928"/>
            <a:ext cx="4104456" cy="136815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0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90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5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1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-конечная звезда 9"/>
          <p:cNvSpPr/>
          <p:nvPr/>
        </p:nvSpPr>
        <p:spPr>
          <a:xfrm>
            <a:off x="1475656" y="3807934"/>
            <a:ext cx="2664296" cy="2376264"/>
          </a:xfrm>
          <a:prstGeom prst="star5">
            <a:avLst>
              <a:gd name="adj" fmla="val 24017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5-конечная звезда 2">
            <a:hlinkClick r:id="rId3" action="ppaction://hlinksldjump"/>
          </p:cNvPr>
          <p:cNvSpPr/>
          <p:nvPr/>
        </p:nvSpPr>
        <p:spPr>
          <a:xfrm>
            <a:off x="0" y="0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260648"/>
            <a:ext cx="7632848" cy="129614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Высшая степень отличия – звание       Героя Советского Союза установлено Постановлением ЦИК СССР от: </a:t>
            </a:r>
            <a:endParaRPr kumimoji="0" lang="ru-RU" sz="3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80112" y="4077072"/>
            <a:ext cx="2664296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27.06.1941 г.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80112" y="3140968"/>
            <a:ext cx="2664296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05.09.1939 г.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80112" y="2132856"/>
            <a:ext cx="2664296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16.04.1934 г.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80112" y="5013176"/>
            <a:ext cx="2664296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08.05.1945 г.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090" name="Picture 2" descr="http://good.photolandiya.ru/img-q5y5x5n4g4041456w4t4q2u506z5s2p4u4/projects/k-70-letiyu-velikoy-pobedy/zvezda-geroya-3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1700808"/>
            <a:ext cx="3438544" cy="488548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3" action="ppaction://hlinksldjump"/>
          </p:cNvPr>
          <p:cNvSpPr/>
          <p:nvPr/>
        </p:nvSpPr>
        <p:spPr>
          <a:xfrm>
            <a:off x="0" y="0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03648" y="260648"/>
            <a:ext cx="7128792" cy="86409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Сколько степеней у Георгиевского креста?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8066" name="Picture 2" descr="https://regnum.ru/uploads/pictures/news/2016/12/07/regnum_picture_1481064477240886_normal.pn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2204864"/>
            <a:ext cx="1172663" cy="2016224"/>
          </a:xfrm>
          <a:prstGeom prst="rect">
            <a:avLst/>
          </a:prstGeom>
          <a:noFill/>
        </p:spPr>
      </p:pic>
      <p:pic>
        <p:nvPicPr>
          <p:cNvPr id="88068" name="Picture 4" descr="https://v3.jrmk.net/im/1/9a98f58b631f565022b062cda3a761ba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BFFFE"/>
              </a:clrFrom>
              <a:clrTo>
                <a:srgbClr val="FB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8944" y="1988840"/>
            <a:ext cx="2876698" cy="2288283"/>
          </a:xfrm>
          <a:prstGeom prst="rect">
            <a:avLst/>
          </a:prstGeom>
          <a:noFill/>
        </p:spPr>
      </p:pic>
      <p:pic>
        <p:nvPicPr>
          <p:cNvPr id="88072" name="Picture 8" descr="https://www.numismat.ru/auct-lo/22079a.jpg?1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4293096"/>
            <a:ext cx="2304256" cy="2327300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2915816" y="3501008"/>
            <a:ext cx="1440160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75656" y="1340768"/>
            <a:ext cx="1440160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64288" y="3573016"/>
            <a:ext cx="1440160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364088" y="1340768"/>
            <a:ext cx="1440160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8078" name="Picture 14" descr="http://forum.ww2.s2.parnas-it.com/uploads/monthly_10_2007/post-1004-1191918467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4293096"/>
            <a:ext cx="3365998" cy="220258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82905E-6 L -0.39375 -0.31483 " pathEditMode="relative" ptsTypes="AA">
                                      <p:cBhvr>
                                        <p:cTn id="6" dur="2000" fill="hold"/>
                                        <p:tgtEl>
                                          <p:spTgt spid="88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880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88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9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0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3" action="ppaction://hlinksldjump"/>
          </p:cNvPr>
          <p:cNvSpPr/>
          <p:nvPr/>
        </p:nvSpPr>
        <p:spPr>
          <a:xfrm>
            <a:off x="0" y="0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260648"/>
            <a:ext cx="7632848" cy="129614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25438" algn="l"/>
              </a:tabLst>
            </a:pP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Назовите высший полководческий орден, учреждённый в годы                         Великой Отечественной войны </a:t>
            </a:r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 descr="http://nevelikc.ru/wp-content/uploads/2015/06/Georgij-4-j-stepeni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3212976"/>
            <a:ext cx="2000672" cy="3429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2843808" y="5301208"/>
            <a:ext cx="3384376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Суворова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64088" y="4077072"/>
            <a:ext cx="3384376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Св. Георгия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15816" y="1916832"/>
            <a:ext cx="3384376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Победы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59632" y="3429000"/>
            <a:ext cx="3384376" cy="720080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Красной звезды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5" name="Picture 7" descr="http://ordenrf.ru/upload/nagrady/orden-suvorova-1st-a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437112"/>
            <a:ext cx="2016224" cy="1931543"/>
          </a:xfrm>
          <a:prstGeom prst="rect">
            <a:avLst/>
          </a:prstGeom>
          <a:noFill/>
        </p:spPr>
      </p:pic>
      <p:pic>
        <p:nvPicPr>
          <p:cNvPr id="17417" name="Picture 9" descr="http://static.moypolk.ru/sites/default/files/styles/colorbox_max_w1000/public/soldier-awards/132107/orden_krasnoy_zvezdy_23.09.1943.pn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772816"/>
            <a:ext cx="1987482" cy="1872208"/>
          </a:xfrm>
          <a:prstGeom prst="rect">
            <a:avLst/>
          </a:prstGeom>
          <a:noFill/>
        </p:spPr>
      </p:pic>
      <p:pic>
        <p:nvPicPr>
          <p:cNvPr id="17419" name="Picture 11" descr="http://img1.liveinternet.ru/images/attach/c/4/122/455/122455523_orden_pobeduy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1412776"/>
            <a:ext cx="1944216" cy="186052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74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37196E-7 L -0.23229 0.294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" y="147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конечная звезда 3">
            <a:hlinkClick r:id="rId3" action="ppaction://hlinksldjump"/>
          </p:cNvPr>
          <p:cNvSpPr/>
          <p:nvPr/>
        </p:nvSpPr>
        <p:spPr>
          <a:xfrm>
            <a:off x="0" y="0"/>
            <a:ext cx="1152128" cy="1080120"/>
          </a:xfrm>
          <a:prstGeom prst="star5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259632" y="260648"/>
            <a:ext cx="7632848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25438" algn="l"/>
              </a:tabLst>
            </a:pP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Какой медали НЕ существует?</a:t>
            </a:r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51720" y="1268760"/>
            <a:ext cx="4536504" cy="864096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оборону Москвы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0" descr="Defense of Moscow OBVERSE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6FCFC"/>
              </a:clrFrom>
              <a:clrTo>
                <a:srgbClr val="F6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1124744"/>
            <a:ext cx="1182613" cy="2160240"/>
          </a:xfrm>
          <a:prstGeom prst="rect">
            <a:avLst/>
          </a:prstGeom>
          <a:noFill/>
        </p:spPr>
      </p:pic>
      <p:pic>
        <p:nvPicPr>
          <p:cNvPr id="25602" name="Picture 2" descr="Capture of Berlin OBVERSE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1F5F6"/>
              </a:clrFrom>
              <a:clrTo>
                <a:srgbClr val="F1F5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1628801"/>
            <a:ext cx="1212726" cy="2279926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2699792" y="2492896"/>
            <a:ext cx="4536504" cy="864096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взятие Берлина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4" name="Picture 4" descr="http://xn--80ahclcogc6ci4h.xn--90anlfbebar6i.xn--p1ai/images/military/military/photo/Victory_over_japan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645024"/>
            <a:ext cx="1138028" cy="216024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195736" y="3789040"/>
            <a:ext cx="4536504" cy="864096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победу над Японией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99792" y="5013176"/>
            <a:ext cx="4536504" cy="864096"/>
          </a:xfrm>
          <a:prstGeom prst="roundRect">
            <a:avLst/>
          </a:prstGeom>
          <a:solidFill>
            <a:srgbClr val="C00000"/>
          </a:solidFill>
          <a:ln w="508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взятие Европы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80312" y="1628800"/>
            <a:ext cx="1224136" cy="23042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3568" y="1052736"/>
            <a:ext cx="1224136" cy="23042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3568" y="3573016"/>
            <a:ext cx="1224136" cy="23042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380312" y="4149080"/>
            <a:ext cx="1224136" cy="23042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44008" y="4509120"/>
            <a:ext cx="4248472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Военная </a:t>
            </a:r>
          </a:p>
          <a:p>
            <a:pPr algn="ctr"/>
            <a:r>
              <a:rPr lang="ru-RU" sz="60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техника</a:t>
            </a:r>
            <a:endParaRPr lang="ru-RU" sz="6000" b="1" cap="none" spc="50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Багетная рамка 7">
            <a:hlinkClick r:id="rId2" action="ppaction://hlinksldjump"/>
          </p:cNvPr>
          <p:cNvSpPr/>
          <p:nvPr/>
        </p:nvSpPr>
        <p:spPr>
          <a:xfrm>
            <a:off x="683568" y="83671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агетная рамка 10">
            <a:hlinkClick r:id="rId3" action="ppaction://hlinksldjump"/>
          </p:cNvPr>
          <p:cNvSpPr/>
          <p:nvPr/>
        </p:nvSpPr>
        <p:spPr>
          <a:xfrm>
            <a:off x="1691680" y="83671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агетная рамка 11">
            <a:hlinkClick r:id="rId4" action="ppaction://hlinksldjump"/>
          </p:cNvPr>
          <p:cNvSpPr/>
          <p:nvPr/>
        </p:nvSpPr>
        <p:spPr>
          <a:xfrm>
            <a:off x="2699792" y="83671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агетная рамка 12">
            <a:hlinkClick r:id="rId5" action="ppaction://hlinksldjump"/>
          </p:cNvPr>
          <p:cNvSpPr/>
          <p:nvPr/>
        </p:nvSpPr>
        <p:spPr>
          <a:xfrm>
            <a:off x="3707904" y="83671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агетная рамка 13">
            <a:hlinkClick r:id="rId6" action="ppaction://hlinksldjump"/>
          </p:cNvPr>
          <p:cNvSpPr/>
          <p:nvPr/>
        </p:nvSpPr>
        <p:spPr>
          <a:xfrm>
            <a:off x="4716016" y="83671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Багетная рамка 14">
            <a:hlinkClick r:id="rId7" action="ppaction://hlinksldjump"/>
          </p:cNvPr>
          <p:cNvSpPr/>
          <p:nvPr/>
        </p:nvSpPr>
        <p:spPr>
          <a:xfrm>
            <a:off x="5724128" y="83671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агетная рамка 15">
            <a:hlinkClick r:id="rId8" action="ppaction://hlinksldjump"/>
          </p:cNvPr>
          <p:cNvSpPr/>
          <p:nvPr/>
        </p:nvSpPr>
        <p:spPr>
          <a:xfrm>
            <a:off x="6732240" y="83671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агетная рамка 16">
            <a:hlinkClick r:id="rId9" action="ppaction://hlinksldjump"/>
          </p:cNvPr>
          <p:cNvSpPr/>
          <p:nvPr/>
        </p:nvSpPr>
        <p:spPr>
          <a:xfrm>
            <a:off x="7740352" y="83671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5-конечная звезда 17">
            <a:hlinkClick r:id="rId10" action="ppaction://hlinksldjump"/>
          </p:cNvPr>
          <p:cNvSpPr/>
          <p:nvPr/>
        </p:nvSpPr>
        <p:spPr>
          <a:xfrm>
            <a:off x="8100392" y="5733256"/>
            <a:ext cx="914400" cy="914400"/>
          </a:xfrm>
          <a:prstGeom prst="star5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агетная рамка 2">
            <a:hlinkClick r:id="rId3" action="ppaction://hlinksldjump"/>
          </p:cNvPr>
          <p:cNvSpPr/>
          <p:nvPr/>
        </p:nvSpPr>
        <p:spPr>
          <a:xfrm>
            <a:off x="8244408" y="11663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://hobbyzone.com.ua/images/products/umnaia_bumaga/ub335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340768"/>
            <a:ext cx="5544616" cy="5406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51520" y="260648"/>
            <a:ext cx="792088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Метательная машина настильного действия, предназначенная для прицельного бросания тяжёлых стрел.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68144" y="3861048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Катапульта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1916832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Баллиста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68144" y="4797152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Бриколь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68144" y="2852936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Аркбаллиста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агетная рамка 2">
            <a:hlinkClick r:id="rId3" action="ppaction://hlinksldjump"/>
          </p:cNvPr>
          <p:cNvSpPr/>
          <p:nvPr/>
        </p:nvSpPr>
        <p:spPr>
          <a:xfrm>
            <a:off x="8244408" y="11663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1520" y="260648"/>
            <a:ext cx="7992888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Какой из отечественных танков стал настоящей «легендой» Второй Мировой войны?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s://tanksdb.ru/images/articles/tanki_velikoj_otechestvennoj_vojny/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1340768"/>
            <a:ext cx="3694010" cy="2736304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2699792" y="1484784"/>
            <a:ext cx="1728192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КВ-1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Танки Великой Отечественной войны - названия, фото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144462" y="1340768"/>
            <a:ext cx="3625603" cy="2736304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4716016" y="1484784"/>
            <a:ext cx="1728192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ИС-2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4" name="Picture 8" descr="Танки Великой Отечественной войны - названия, фото"/>
          <p:cNvPicPr>
            <a:picLocks noChangeAspect="1" noChangeArrowheads="1"/>
          </p:cNvPicPr>
          <p:nvPr/>
        </p:nvPicPr>
        <p:blipFill>
          <a:blip r:embed="rId6" cstate="email"/>
          <a:srcRect b="-4154"/>
          <a:stretch>
            <a:fillRect/>
          </a:stretch>
        </p:blipFill>
        <p:spPr bwMode="auto">
          <a:xfrm>
            <a:off x="4714684" y="4079302"/>
            <a:ext cx="3668712" cy="2778697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7308304" y="5949280"/>
            <a:ext cx="1728192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СУ-152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2" name="Picture 6" descr="Танки Великой Отечественной войны - названия, фото"/>
          <p:cNvPicPr>
            <a:picLocks noChangeAspect="1" noChangeArrowheads="1"/>
          </p:cNvPicPr>
          <p:nvPr/>
        </p:nvPicPr>
        <p:blipFill>
          <a:blip r:embed="rId7" cstate="email"/>
          <a:srcRect b="-1742"/>
          <a:stretch>
            <a:fillRect/>
          </a:stretch>
        </p:blipFill>
        <p:spPr bwMode="auto">
          <a:xfrm>
            <a:off x="543150" y="4053288"/>
            <a:ext cx="3762419" cy="2804712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07504" y="6021288"/>
            <a:ext cx="1728192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Т-34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-1.51284E-6 L 0.23629 -0.27273 " pathEditMode="relative" ptsTypes="AA">
                                      <p:cBhvr>
                                        <p:cTn id="6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43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4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7" grpId="0" animBg="1"/>
      <p:bldP spid="7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агетная рамка 2">
            <a:hlinkClick r:id="rId2" action="ppaction://hlinksldjump"/>
          </p:cNvPr>
          <p:cNvSpPr/>
          <p:nvPr/>
        </p:nvSpPr>
        <p:spPr>
          <a:xfrm>
            <a:off x="8244408" y="11663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260648"/>
            <a:ext cx="792088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Установите тип самолёта ИЛ-4 периода Великой Отечественной войны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Picture 3" descr="http://rusplane.ru/wp-content/uploads/2013/04/il4_8_rusplane.ru_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7" y="1340768"/>
            <a:ext cx="8527187" cy="2707383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79512" y="4509120"/>
            <a:ext cx="385293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Разведчик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27984" y="5373216"/>
            <a:ext cx="457301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Истребитель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27984" y="4509120"/>
            <a:ext cx="457301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Дальний бомбардировщик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5373216"/>
            <a:ext cx="385293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Штурмовик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агетная рамка 2">
            <a:hlinkClick r:id="rId2" action="ppaction://hlinksldjump"/>
          </p:cNvPr>
          <p:cNvSpPr/>
          <p:nvPr/>
        </p:nvSpPr>
        <p:spPr>
          <a:xfrm>
            <a:off x="8244408" y="11663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8306" name="Picture 2" descr="http://img0.joyreactor.cc/pics/comment/%D0%9E%D0%B4%D0%BD%D0%BE%D0%BC%D0%B5%D1%81%D1%82%D0%BD%D1%8B%D0%B9-%D1%83%D0%B4%D0%B0%D1%80%D0%BD%D1%8B%D0%B9-%D0%B2%D0%B5%D1%80%D1%82%D0%BE%D0%BB%D1%91%D1%82-%D0%9A%D0%B0-50-%28%D0%A7%D1%91%D1%80%D0%BD%D0%B0%D1%8F-%D0%B0%D0%BA%D1%83%D0%BB%D0%B0%29-%D0%BF%D0%BE-%D0%BA%D0%BE%D0%B4%D0%B8%D1%84%D0%B8%D0%BA%D0%B0%D1%86%D0%B8%D0%B8-%D0%9D%D0%90%D0%A2%D0%9E-%28Hokum-A%29-%D0%9E%D0%9A%D0%91-%D0%9A%D0%B0%D0%BC%D0%BE%D0%B2%D0%B0-%D0%BF%D0%B5%D1%81%D0%BE%D1%87%D0%BD%D0%B8%D1%86%D0%B0-1851366.jpeg"/>
          <p:cNvPicPr>
            <a:picLocks noChangeAspect="1" noChangeArrowheads="1"/>
          </p:cNvPicPr>
          <p:nvPr/>
        </p:nvPicPr>
        <p:blipFill>
          <a:blip r:embed="rId3" cstate="email"/>
          <a:srcRect r="-157"/>
          <a:stretch>
            <a:fillRect/>
          </a:stretch>
        </p:blipFill>
        <p:spPr bwMode="auto">
          <a:xfrm>
            <a:off x="827584" y="2321496"/>
            <a:ext cx="7488832" cy="4536504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51520" y="260648"/>
            <a:ext cx="792088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Один из современных российских вертолётов носит название: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1124744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«Барракуда»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47664" y="1916832"/>
            <a:ext cx="2088232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«Мурена»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72200" y="1124744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«Аллигатор»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39952" y="1700808"/>
            <a:ext cx="2088232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Чинук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st-gdefon.gallery.world/wallpapers_original/530954_gallery.world.jpg?9b30f88865a6ee068aa988b568d8492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2008" y="3113199"/>
            <a:ext cx="9146008" cy="3628169"/>
          </a:xfrm>
          <a:prstGeom prst="rect">
            <a:avLst/>
          </a:prstGeom>
          <a:noFill/>
        </p:spPr>
      </p:pic>
      <p:sp>
        <p:nvSpPr>
          <p:cNvPr id="5" name="Багетная рамка 4">
            <a:hlinkClick r:id="rId4" action="ppaction://hlinksldjump"/>
          </p:cNvPr>
          <p:cNvSpPr/>
          <p:nvPr/>
        </p:nvSpPr>
        <p:spPr>
          <a:xfrm>
            <a:off x="8244408" y="11663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1520" y="260648"/>
            <a:ext cx="792088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называется российский атомный подводный ракетоносный крейсер, затонувший в Баренцевом море в 2000 году?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35696" y="1772816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Севастополь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32040" y="1772816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Москва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35696" y="2708920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Курск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32040" y="2708920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Ленинград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агетная рамка 2">
            <a:hlinkClick r:id="rId2" action="ppaction://hlinksldjump"/>
          </p:cNvPr>
          <p:cNvSpPr/>
          <p:nvPr/>
        </p:nvSpPr>
        <p:spPr>
          <a:xfrm>
            <a:off x="8244408" y="11663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260648"/>
            <a:ext cx="792088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Современный атомный корабль                   «Пётр Великий» - это тяжёлый…  крейсер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0354" name="Picture 2" descr="http://www.shipspotting.com/photos/big/6/8/5/180758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140969"/>
            <a:ext cx="9168681" cy="3717032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79512" y="1340768"/>
            <a:ext cx="385293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авианесущий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27984" y="1340768"/>
            <a:ext cx="457301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ракетный подводный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27984" y="2204864"/>
            <a:ext cx="457301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атомный ракетный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2204864"/>
            <a:ext cx="385293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десантный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2" name="Picture 6" descr="https://static8.depositphotos.com/1343665/819/i/450/depositphotos_8197633-stock-photo-isolated-tree-on-white-poplar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1628800"/>
            <a:ext cx="3563888" cy="5040560"/>
          </a:xfrm>
          <a:prstGeom prst="rect">
            <a:avLst/>
          </a:prstGeom>
          <a:noFill/>
        </p:spPr>
      </p:pic>
      <p:sp>
        <p:nvSpPr>
          <p:cNvPr id="3" name="Багетная рамка 2">
            <a:hlinkClick r:id="rId4" action="ppaction://hlinksldjump"/>
          </p:cNvPr>
          <p:cNvSpPr/>
          <p:nvPr/>
        </p:nvSpPr>
        <p:spPr>
          <a:xfrm>
            <a:off x="8244408" y="11663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http://www.playcast.ru/uploads/2017/10/30/23773319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51920" y="1988840"/>
            <a:ext cx="2619079" cy="4680520"/>
          </a:xfrm>
          <a:prstGeom prst="rect">
            <a:avLst/>
          </a:prstGeom>
          <a:noFill/>
        </p:spPr>
      </p:pic>
      <p:pic>
        <p:nvPicPr>
          <p:cNvPr id="101384" name="Picture 8" descr="https://domocvet.com/wp-content/uploads/2017/08/fialki_22_18060904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AFEFF"/>
              </a:clrFrom>
              <a:clrTo>
                <a:srgbClr val="FA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5445224"/>
            <a:ext cx="1728192" cy="1296144"/>
          </a:xfrm>
          <a:prstGeom prst="rect">
            <a:avLst/>
          </a:prstGeom>
          <a:noFill/>
        </p:spPr>
      </p:pic>
      <p:pic>
        <p:nvPicPr>
          <p:cNvPr id="101388" name="Picture 12" descr="https://img.myloview.ru/murals/bunch-of-blue-cornflowers-400-34992804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5157192"/>
            <a:ext cx="1513384" cy="1513384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4283968" y="5229200"/>
            <a:ext cx="230425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«Берёзка»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95736" y="3717032"/>
            <a:ext cx="230425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«Василёк»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588224" y="6021288"/>
            <a:ext cx="230425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«Тополь»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3528" y="4797152"/>
            <a:ext cx="230425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«Фиалка»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1520" y="260648"/>
            <a:ext cx="792088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Подвижный современный грунтовый ракетный комплекс Вооружённых сил России называется: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1390" name="Picture 14" descr="https://tehnowar.ru/uploads/posts/2016-04/1459889015_d182d0bed0bfd0bed0bbd18c-d0bc-d0bad0bed0bcd0bfd0bbd0b5d0bad181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79512" y="1700808"/>
            <a:ext cx="7214863" cy="410445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01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9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5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агетная рамка 2">
            <a:hlinkClick r:id="rId2" action="ppaction://hlinksldjump"/>
          </p:cNvPr>
          <p:cNvSpPr/>
          <p:nvPr/>
        </p:nvSpPr>
        <p:spPr>
          <a:xfrm>
            <a:off x="8244408" y="116632"/>
            <a:ext cx="79208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260648"/>
            <a:ext cx="792088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Беспилотный летательный аппарат (БПЛА) – разведчик России – называется: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7522" name="Picture 2" descr="http://www.svarga.tv/sites/default/files/images/vesti/45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7687" y="1196752"/>
            <a:ext cx="8948809" cy="5661248"/>
          </a:xfrm>
          <a:prstGeom prst="rect">
            <a:avLst/>
          </a:prstGeom>
          <a:noFill/>
        </p:spPr>
      </p:pic>
      <p:pic>
        <p:nvPicPr>
          <p:cNvPr id="107524" name="Picture 4" descr="http://fotohomka.ru/images/Jan/08/a451d8fc058aaf58fbcc3dc52388a183/mini_2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1916832"/>
            <a:ext cx="2416058" cy="1800200"/>
          </a:xfrm>
          <a:prstGeom prst="rect">
            <a:avLst/>
          </a:prstGeom>
          <a:noFill/>
        </p:spPr>
      </p:pic>
      <p:pic>
        <p:nvPicPr>
          <p:cNvPr id="107528" name="Picture 8" descr="http://courtlandbuildingcompany.com/wp-content/uploads/2013/06/mosquitos2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84984"/>
            <a:ext cx="3744416" cy="1634383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755576" y="5085184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«Комар»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28184" y="1268760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«Пчела»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7530" name="Picture 10" descr="http://printonic.ru/uploads/images/2016/03/14/img_56e661916fd90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861048"/>
            <a:ext cx="3315717" cy="2592288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4355976" y="5949280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«Стрекоза»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7532" name="Picture 12" descr="https://tattoosalon.moscow/wp-content/uploads/2017/08/eskiz-tatu-kolibri-6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1268760"/>
            <a:ext cx="2429186" cy="2016224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3491880" y="2780928"/>
            <a:ext cx="2664296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«Колибри»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075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5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6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ds03.infourok.ru/uploads/ex/05b9/00033a08-e613b6d2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548680"/>
            <a:ext cx="153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"/>
              </a:rPr>
              <a:t>Фон 2 слайда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908720"/>
            <a:ext cx="2226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"/>
              </a:rPr>
              <a:t>Фон – историческая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1268760"/>
            <a:ext cx="19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"/>
              </a:rPr>
              <a:t>Фон – азбука слов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1628800"/>
            <a:ext cx="164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5"/>
              </a:rPr>
              <a:t>Фон – оружие 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3068960"/>
            <a:ext cx="1700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6"/>
              </a:rPr>
              <a:t>Ручная граната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884368" y="4149080"/>
            <a:ext cx="624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7"/>
              </a:rPr>
              <a:t>Рать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79512" y="3429000"/>
            <a:ext cx="1767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8"/>
              </a:rPr>
              <a:t>Княжеская рать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9512" y="3789040"/>
            <a:ext cx="1478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9"/>
              </a:rPr>
              <a:t>Кутузов М.И.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9512" y="4149080"/>
            <a:ext cx="1459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0"/>
              </a:rPr>
              <a:t>Суворов А.В.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9512" y="4509120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1"/>
              </a:rPr>
              <a:t>Сталин И.В.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79512" y="4869160"/>
            <a:ext cx="1214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2"/>
              </a:rPr>
              <a:t>Жуков Г.К.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79512" y="5229200"/>
            <a:ext cx="2455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3"/>
              </a:rPr>
              <a:t>Куликовская битва – 1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9512" y="5589240"/>
            <a:ext cx="2698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4"/>
              </a:rPr>
              <a:t>План Куликовской битвы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79512" y="5949280"/>
            <a:ext cx="2455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5"/>
              </a:rPr>
              <a:t>Куликовская битва – 2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372200" y="1268760"/>
            <a:ext cx="2017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6"/>
              </a:rPr>
              <a:t>Дмитрий Донской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131840" y="1628800"/>
            <a:ext cx="2160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7"/>
              </a:rPr>
              <a:t>Александр Невский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131840" y="1988840"/>
            <a:ext cx="2041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8"/>
              </a:rPr>
              <a:t>Андреевский флаг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131840" y="2348880"/>
            <a:ext cx="243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9"/>
              </a:rPr>
              <a:t>Андреевский флаг – 2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131840" y="2708920"/>
            <a:ext cx="842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0"/>
              </a:rPr>
              <a:t>Пётр-</a:t>
            </a:r>
            <a:r>
              <a:rPr lang="en-US" b="1" dirty="0" smtClean="0">
                <a:hlinkClick r:id="rId20"/>
              </a:rPr>
              <a:t>I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79512" y="1988840"/>
            <a:ext cx="1438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1"/>
              </a:rPr>
              <a:t>Фон – книга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131840" y="3429000"/>
            <a:ext cx="2549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2"/>
              </a:rPr>
              <a:t>Бородинское сражение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131840" y="3789040"/>
            <a:ext cx="1893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3"/>
              </a:rPr>
              <a:t>Лермонтов М.Ю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131840" y="6309320"/>
            <a:ext cx="334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4"/>
              </a:rPr>
              <a:t>Отечественная война 1812 года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131840" y="414908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5"/>
              </a:rPr>
              <a:t>Пушкин А.С.</a:t>
            </a:r>
            <a:endParaRPr lang="ru-RU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131840" y="4869160"/>
            <a:ext cx="3068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6"/>
              </a:rPr>
              <a:t>Покорение Сибири Ермаком</a:t>
            </a:r>
            <a:endParaRPr lang="ru-RU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131840" y="5949280"/>
            <a:ext cx="1396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7"/>
              </a:rPr>
              <a:t>Рылеев К.Ф.</a:t>
            </a:r>
            <a:endParaRPr lang="ru-RU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131840" y="5229200"/>
            <a:ext cx="1786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8"/>
              </a:rPr>
              <a:t>Василий Тёркин</a:t>
            </a:r>
            <a:endParaRPr lang="ru-RU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372200" y="1988840"/>
            <a:ext cx="1884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9"/>
              </a:rPr>
              <a:t>Твардовский А.Т.</a:t>
            </a:r>
            <a:endParaRPr lang="ru-RU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372200" y="2348880"/>
            <a:ext cx="224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0"/>
              </a:rPr>
              <a:t>Фотография солдата</a:t>
            </a:r>
            <a:endParaRPr lang="ru-RU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372200" y="2708920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1"/>
              </a:rPr>
              <a:t>К.Симонов</a:t>
            </a:r>
            <a:endParaRPr lang="ru-RU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372200" y="3068960"/>
            <a:ext cx="1010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2"/>
              </a:rPr>
              <a:t>Блокнот</a:t>
            </a:r>
            <a:endParaRPr lang="ru-RU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372200" y="3429000"/>
            <a:ext cx="1418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3"/>
              </a:rPr>
              <a:t>Караульный</a:t>
            </a:r>
            <a:endParaRPr lang="ru-RU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372200" y="3789040"/>
            <a:ext cx="2155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4"/>
              </a:rPr>
              <a:t>Пулемёт «Максим»</a:t>
            </a:r>
            <a:endParaRPr lang="ru-RU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372200" y="4149080"/>
            <a:ext cx="748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5"/>
              </a:rPr>
              <a:t>Редут</a:t>
            </a:r>
            <a:endParaRPr lang="ru-RU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372200" y="4509120"/>
            <a:ext cx="1564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6"/>
              </a:rPr>
              <a:t>Солдат-парад</a:t>
            </a:r>
            <a:endParaRPr lang="ru-RU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372200" y="4869160"/>
            <a:ext cx="1027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7"/>
              </a:rPr>
              <a:t>Корабль</a:t>
            </a:r>
            <a:endParaRPr lang="ru-RU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372200" y="5229200"/>
            <a:ext cx="103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8"/>
              </a:rPr>
              <a:t>Генерал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6372200" y="5589240"/>
            <a:ext cx="1110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9"/>
              </a:rPr>
              <a:t>Гарнизон</a:t>
            </a:r>
            <a:endParaRPr lang="ru-RU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131840" y="1268760"/>
            <a:ext cx="202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0"/>
              </a:rPr>
              <a:t>Хазарский каганат</a:t>
            </a:r>
            <a:endParaRPr lang="ru-RU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131840" y="908720"/>
            <a:ext cx="923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1"/>
              </a:rPr>
              <a:t>Хазары</a:t>
            </a:r>
            <a:endParaRPr lang="ru-RU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179512" y="6309320"/>
            <a:ext cx="1827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2"/>
              </a:rPr>
              <a:t>Князь Святослав</a:t>
            </a:r>
            <a:endParaRPr lang="ru-RU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131840" y="4509120"/>
            <a:ext cx="2812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3"/>
              </a:rPr>
              <a:t>Полтавская битва – схема </a:t>
            </a:r>
            <a:endParaRPr lang="ru-RU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131840" y="5589240"/>
            <a:ext cx="1775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4"/>
              </a:rPr>
              <a:t>Денис Давыдов</a:t>
            </a:r>
            <a:endParaRPr lang="ru-RU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6372200" y="5949280"/>
            <a:ext cx="1505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5"/>
              </a:rPr>
              <a:t>Лорд Байрон</a:t>
            </a:r>
            <a:endParaRPr lang="ru-RU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6372200" y="908720"/>
            <a:ext cx="1243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6"/>
              </a:rPr>
              <a:t>Револьвер</a:t>
            </a:r>
            <a:endParaRPr lang="ru-RU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3131840" y="3068960"/>
            <a:ext cx="1369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7"/>
              </a:rPr>
              <a:t>Пистолет ТТ</a:t>
            </a:r>
            <a:endParaRPr lang="ru-RU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6372200" y="1628800"/>
            <a:ext cx="2169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8"/>
              </a:rPr>
              <a:t>Младший политрук</a:t>
            </a:r>
            <a:endParaRPr lang="ru-RU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179512" y="2348880"/>
            <a:ext cx="1553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9"/>
              </a:rPr>
              <a:t>Фон - медали</a:t>
            </a:r>
            <a:endParaRPr lang="ru-RU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179512" y="2708920"/>
            <a:ext cx="1565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50"/>
              </a:rPr>
              <a:t>Фон - техника</a:t>
            </a:r>
            <a:endParaRPr lang="ru-RU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64088" y="188640"/>
            <a:ext cx="352839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ИСТОЧНИКИ</a:t>
            </a:r>
            <a:endParaRPr lang="ru-RU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5589240"/>
            <a:ext cx="1757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"/>
              </a:rPr>
              <a:t>Пистолет «Оса»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51920" y="126876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3"/>
              </a:rPr>
              <a:t>ППШ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51920" y="16288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4"/>
              </a:rPr>
              <a:t>Арбалет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5949280"/>
            <a:ext cx="2550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5"/>
              </a:rPr>
              <a:t>Фон – военная техника 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51920" y="1988840"/>
            <a:ext cx="1956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6"/>
              </a:rPr>
              <a:t>Подводная лодка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51920" y="2348880"/>
            <a:ext cx="1830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7"/>
              </a:rPr>
              <a:t>Орден Суворова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51920" y="2708920"/>
            <a:ext cx="1523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8"/>
              </a:rPr>
              <a:t>Орден Славы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51920" y="3068960"/>
            <a:ext cx="1767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9"/>
              </a:rPr>
              <a:t>Орден Кутузова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851920" y="3429000"/>
            <a:ext cx="3210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0"/>
              </a:rPr>
              <a:t>Орден Богдана Хмельницкого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851920" y="3789040"/>
            <a:ext cx="1479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1"/>
              </a:rPr>
              <a:t>Звезда Героя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908720"/>
            <a:ext cx="20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2"/>
              </a:rPr>
              <a:t>Красная армия – 1 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51520" y="1268760"/>
            <a:ext cx="20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3"/>
              </a:rPr>
              <a:t>Красная армия – 2 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51520" y="1628800"/>
            <a:ext cx="766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4"/>
              </a:rPr>
              <a:t>Танки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1520" y="1988840"/>
            <a:ext cx="1369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5"/>
              </a:rPr>
              <a:t>Скульптура</a:t>
            </a:r>
            <a:r>
              <a:rPr lang="ru-RU" dirty="0" smtClean="0">
                <a:hlinkClick r:id="rId15"/>
              </a:rPr>
              <a:t>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51520" y="2348880"/>
            <a:ext cx="1775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6"/>
              </a:rPr>
              <a:t>«Три богатыря»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51520" y="2708920"/>
            <a:ext cx="2686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7"/>
              </a:rPr>
              <a:t>Орден святой Екатерины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51520" y="3068960"/>
            <a:ext cx="212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8"/>
              </a:rPr>
              <a:t>Георгиевский крест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51520" y="3429000"/>
            <a:ext cx="2708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19"/>
              </a:rPr>
              <a:t>Крейсер «Пётр Великий»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51520" y="3789040"/>
            <a:ext cx="1131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0"/>
              </a:rPr>
              <a:t>«Тополь»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51520" y="4149080"/>
            <a:ext cx="18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1"/>
              </a:rPr>
              <a:t>БПЛА «Пчела-1»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51520" y="4509120"/>
            <a:ext cx="102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2"/>
              </a:rPr>
              <a:t>Бриколь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251520" y="486916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3"/>
              </a:rPr>
              <a:t>ИЛ – 4 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51520" y="5229200"/>
            <a:ext cx="766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4"/>
              </a:rPr>
              <a:t>Танки</a:t>
            </a:r>
            <a:endParaRPr lang="ru-RU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851920" y="4149080"/>
            <a:ext cx="1981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hlinkClick r:id="rId25"/>
              </a:rPr>
              <a:t>Бои у озера Хасан</a:t>
            </a:r>
            <a:endParaRPr lang="ru-RU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364088" y="188640"/>
            <a:ext cx="352839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ИСТОЧНИКИ</a:t>
            </a:r>
            <a:endParaRPr lang="ru-RU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51920" y="450912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hlinkClick r:id="rId26"/>
              </a:rPr>
              <a:t>Поздравление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2953</TotalTime>
  <Words>1454</Words>
  <Application>Microsoft Office PowerPoint</Application>
  <PresentationFormat>Экран (4:3)</PresentationFormat>
  <Paragraphs>540</Paragraphs>
  <Slides>60</Slides>
  <Notes>38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60</vt:i4>
      </vt:variant>
    </vt:vector>
  </HeadingPairs>
  <TitlesOfParts>
    <vt:vector size="62" baseType="lpstr">
      <vt:lpstr>Тема Office</vt:lpstr>
      <vt:lpstr>1_Тема Office</vt:lpstr>
      <vt:lpstr>ВИКТОРИНА КО ДНЮ ЗАШИТНИКА ОТЕЧЕСТВА             Подготовила и провела: учитель химии и биологии Ударного УКП при ФКУ ИК-10 УФСИН России по Республике Мордовия Маскаева Раиса Петровна</vt:lpstr>
      <vt:lpstr>Слайд 2</vt:lpstr>
      <vt:lpstr>Слайд 3</vt:lpstr>
      <vt:lpstr>Слайд 4</vt:lpstr>
      <vt:lpstr>Как в старину называли войско?</vt:lpstr>
      <vt:lpstr>Кому принадлежат слова: «С потерей Москвы не потеряна Россия»?</vt:lpstr>
      <vt:lpstr>Кто сражался в Куликовской битве?</vt:lpstr>
      <vt:lpstr>Князь Святослав уничтожил  Хазарский каганат или  Венгерское королевство?</vt:lpstr>
      <vt:lpstr>Кем и когда был учреждён Андреевский флаг?</vt:lpstr>
      <vt:lpstr>После какой битвы VIII века у русских войск исчез страх перед  шведскими войсками?</vt:lpstr>
      <vt:lpstr>Слайд 11</vt:lpstr>
      <vt:lpstr>Слайд 12</vt:lpstr>
      <vt:lpstr>Слайд 13</vt:lpstr>
      <vt:lpstr>Воинское подразделение, несущее охрану  чего-нибудь или кого-нибудь.</vt:lpstr>
      <vt:lpstr>Мужское имя  и пулемёт в гражданскую войну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KarMaN</dc:creator>
  <cp:lastModifiedBy>Маскаева</cp:lastModifiedBy>
  <cp:revision>300</cp:revision>
  <dcterms:created xsi:type="dcterms:W3CDTF">2017-12-29T07:31:27Z</dcterms:created>
  <dcterms:modified xsi:type="dcterms:W3CDTF">2019-02-26T12:59:55Z</dcterms:modified>
</cp:coreProperties>
</file>